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92" r:id="rId2"/>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0" r:id="rId26"/>
    <p:sldId id="281" r:id="rId27"/>
    <p:sldId id="282" r:id="rId28"/>
    <p:sldId id="291"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EB5AD-1954-407E-99B9-A6DFA67A432F}"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969F6-6FE9-4F1C-98B1-28B6AC2611F0}" type="slidenum">
              <a:rPr lang="en-US" smtClean="0"/>
              <a:pPr/>
              <a:t>‹#›</a:t>
            </a:fld>
            <a:endParaRPr lang="en-US"/>
          </a:p>
        </p:txBody>
      </p:sp>
    </p:spTree>
    <p:extLst>
      <p:ext uri="{BB962C8B-B14F-4D97-AF65-F5344CB8AC3E}">
        <p14:creationId xmlns:p14="http://schemas.microsoft.com/office/powerpoint/2010/main" val="241507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789C43-99A1-4829-AF23-7316024DE782}"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8DD2A4-859C-4AD6-A8E9-8B46AFC83476}" type="datetimeFigureOut">
              <a:rPr lang="en-US" smtClean="0"/>
              <a:pPr/>
              <a:t>4/26/2020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BB167C-1641-454E-B02A-0FA7DD7445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BB167C-1641-454E-B02A-0FA7DD7445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BB167C-1641-454E-B02A-0FA7DD7445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BB167C-1641-454E-B02A-0FA7DD7445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BB167C-1641-454E-B02A-0FA7DD7445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BB167C-1641-454E-B02A-0FA7DD7445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BB167C-1641-454E-B02A-0FA7DD7445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BB167C-1641-454E-B02A-0FA7DD7445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8DD2A4-859C-4AD6-A8E9-8B46AFC83476}" type="datetimeFigureOut">
              <a:rPr lang="en-US" smtClean="0"/>
              <a:pPr/>
              <a:t>4/26/2020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BB167C-1641-454E-B02A-0FA7DD7445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8DD2A4-859C-4AD6-A8E9-8B46AFC83476}"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BB167C-1641-454E-B02A-0FA7DD7445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8DD2A4-859C-4AD6-A8E9-8B46AFC83476}" type="datetimeFigureOut">
              <a:rPr lang="en-US" smtClean="0"/>
              <a:pPr/>
              <a:t>4/26/2020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BB167C-1641-454E-B02A-0FA7DD7445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8DD2A4-859C-4AD6-A8E9-8B46AFC83476}" type="datetimeFigureOut">
              <a:rPr lang="en-US" smtClean="0"/>
              <a:pPr/>
              <a:t>4/26/2020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BB167C-1641-454E-B02A-0FA7DD7445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867400"/>
            <a:ext cx="8229600" cy="685800"/>
          </a:xfrm>
        </p:spPr>
        <p:txBody>
          <a:bodyPr/>
          <a:lstStyle/>
          <a:p>
            <a:pPr marL="603504" lvl="2" indent="-256032">
              <a:spcBef>
                <a:spcPts val="400"/>
              </a:spcBef>
              <a:buSzPct val="68000"/>
              <a:buFont typeface="Wingdings 3"/>
              <a:buChar char=""/>
            </a:pPr>
            <a:r>
              <a:rPr lang="en-US" dirty="0" smtClean="0"/>
              <a:t>Dept of Commerce </a:t>
            </a:r>
            <a:r>
              <a:rPr lang="en-US" dirty="0" err="1" smtClean="0"/>
              <a:t>Purnea</a:t>
            </a:r>
            <a:r>
              <a:rPr lang="en-US" dirty="0" smtClean="0"/>
              <a:t> College </a:t>
            </a:r>
            <a:r>
              <a:rPr lang="en-US" dirty="0" err="1" smtClean="0"/>
              <a:t>Purnia</a:t>
            </a:r>
            <a:r>
              <a:rPr lang="en-US" dirty="0" smtClean="0"/>
              <a:t> </a:t>
            </a:r>
          </a:p>
          <a:p>
            <a:pPr lvl="1"/>
            <a:endParaRPr lang="en-US" smtClean="0"/>
          </a:p>
          <a:p>
            <a:endParaRPr lang="en-US" dirty="0"/>
          </a:p>
        </p:txBody>
      </p:sp>
      <p:sp>
        <p:nvSpPr>
          <p:cNvPr id="3" name="Title 2"/>
          <p:cNvSpPr>
            <a:spLocks noGrp="1"/>
          </p:cNvSpPr>
          <p:nvPr>
            <p:ph type="title"/>
          </p:nvPr>
        </p:nvSpPr>
        <p:spPr>
          <a:xfrm>
            <a:off x="457200" y="274638"/>
            <a:ext cx="8458200" cy="5135562"/>
          </a:xfrm>
        </p:spPr>
        <p:txBody>
          <a:bodyPr>
            <a:normAutofit fontScale="90000"/>
          </a:bodyPr>
          <a:lstStyle/>
          <a:p>
            <a:r>
              <a:rPr lang="en-US" dirty="0" smtClean="0">
                <a:solidFill>
                  <a:schemeClr val="bg2">
                    <a:lumMod val="10000"/>
                  </a:schemeClr>
                </a:solidFill>
              </a:rPr>
              <a:t>Subject: Auditing</a:t>
            </a:r>
            <a:br>
              <a:rPr lang="en-US" dirty="0" smtClean="0">
                <a:solidFill>
                  <a:schemeClr val="bg2">
                    <a:lumMod val="10000"/>
                  </a:schemeClr>
                </a:solidFill>
              </a:rPr>
            </a:br>
            <a:r>
              <a:rPr lang="en-US" dirty="0" err="1" smtClean="0">
                <a:solidFill>
                  <a:schemeClr val="bg2">
                    <a:lumMod val="10000"/>
                  </a:schemeClr>
                </a:solidFill>
              </a:rPr>
              <a:t>Topic:</a:t>
            </a:r>
            <a:r>
              <a:rPr lang="en-US" sz="4400" dirty="0" err="1" smtClean="0">
                <a:solidFill>
                  <a:schemeClr val="tx1"/>
                </a:solidFill>
              </a:rPr>
              <a:t>Appointment,Remuneration,Rights</a:t>
            </a:r>
            <a:r>
              <a:rPr lang="en-US" sz="4400" dirty="0" smtClean="0">
                <a:solidFill>
                  <a:schemeClr val="tx1"/>
                </a:solidFill>
              </a:rPr>
              <a:t> and Duties Of An Auditor</a:t>
            </a:r>
            <a:r>
              <a:rPr lang="en-US" dirty="0" smtClean="0">
                <a:solidFill>
                  <a:schemeClr val="bg2">
                    <a:lumMod val="10000"/>
                  </a:schemeClr>
                </a:solidFill>
              </a:rPr>
              <a:t> </a:t>
            </a:r>
            <a:br>
              <a:rPr lang="en-US" dirty="0" smtClean="0">
                <a:solidFill>
                  <a:schemeClr val="bg2">
                    <a:lumMod val="10000"/>
                  </a:schemeClr>
                </a:solidFill>
              </a:rPr>
            </a:br>
            <a:r>
              <a:rPr lang="en-US" dirty="0" smtClean="0">
                <a:solidFill>
                  <a:schemeClr val="bg2">
                    <a:lumMod val="10000"/>
                  </a:schemeClr>
                </a:solidFill>
              </a:rPr>
              <a:t>Course: B.com Part-I (H)</a:t>
            </a:r>
            <a:br>
              <a:rPr lang="en-US" dirty="0" smtClean="0">
                <a:solidFill>
                  <a:schemeClr val="bg2">
                    <a:lumMod val="10000"/>
                  </a:schemeClr>
                </a:solidFill>
              </a:rPr>
            </a:br>
            <a:r>
              <a:rPr lang="en-US" dirty="0" smtClean="0">
                <a:solidFill>
                  <a:schemeClr val="bg2">
                    <a:lumMod val="10000"/>
                  </a:schemeClr>
                </a:solidFill>
              </a:rPr>
              <a:t>Dr. </a:t>
            </a:r>
            <a:r>
              <a:rPr lang="en-US" dirty="0" err="1" smtClean="0">
                <a:solidFill>
                  <a:schemeClr val="bg2">
                    <a:lumMod val="10000"/>
                  </a:schemeClr>
                </a:solidFill>
              </a:rPr>
              <a:t>Ishtiaque</a:t>
            </a:r>
            <a:r>
              <a:rPr lang="en-US" dirty="0" smtClean="0">
                <a:solidFill>
                  <a:schemeClr val="bg2">
                    <a:lumMod val="10000"/>
                  </a:schemeClr>
                </a:solidFill>
              </a:rPr>
              <a:t> Ahmed </a:t>
            </a:r>
            <a:br>
              <a:rPr lang="en-US" dirty="0" smtClean="0">
                <a:solidFill>
                  <a:schemeClr val="bg2">
                    <a:lumMod val="10000"/>
                  </a:schemeClr>
                </a:solidFill>
              </a:rPr>
            </a:br>
            <a:r>
              <a:rPr lang="en-US" dirty="0" smtClean="0">
                <a:solidFill>
                  <a:schemeClr val="bg2">
                    <a:lumMod val="10000"/>
                  </a:schemeClr>
                </a:solidFill>
              </a:rPr>
              <a:t>  </a:t>
            </a:r>
            <a:r>
              <a:rPr lang="en-US" sz="2800" dirty="0" smtClean="0">
                <a:solidFill>
                  <a:schemeClr val="bg2">
                    <a:lumMod val="10000"/>
                  </a:schemeClr>
                </a:solidFill>
              </a:rPr>
              <a:t>Dept. of Commerce </a:t>
            </a:r>
            <a:br>
              <a:rPr lang="en-US" sz="2800" dirty="0" smtClean="0">
                <a:solidFill>
                  <a:schemeClr val="bg2">
                    <a:lumMod val="10000"/>
                  </a:schemeClr>
                </a:solidFill>
              </a:rPr>
            </a:br>
            <a:r>
              <a:rPr lang="en-US" sz="2800" dirty="0" smtClean="0">
                <a:solidFill>
                  <a:schemeClr val="bg2">
                    <a:lumMod val="10000"/>
                  </a:schemeClr>
                </a:solidFill>
              </a:rPr>
              <a:t>   </a:t>
            </a:r>
            <a:r>
              <a:rPr lang="en-US" sz="2800" dirty="0" err="1" smtClean="0">
                <a:solidFill>
                  <a:schemeClr val="bg2">
                    <a:lumMod val="10000"/>
                  </a:schemeClr>
                </a:solidFill>
              </a:rPr>
              <a:t>Purnea</a:t>
            </a:r>
            <a:r>
              <a:rPr lang="en-US" sz="2800" dirty="0" smtClean="0">
                <a:solidFill>
                  <a:schemeClr val="bg2">
                    <a:lumMod val="10000"/>
                  </a:schemeClr>
                </a:solidFill>
              </a:rPr>
              <a:t> College, </a:t>
            </a:r>
            <a:r>
              <a:rPr lang="en-US" sz="2800" dirty="0" err="1" smtClean="0">
                <a:solidFill>
                  <a:schemeClr val="bg2">
                    <a:lumMod val="10000"/>
                  </a:schemeClr>
                </a:solidFill>
              </a:rPr>
              <a:t>Purnia</a:t>
            </a:r>
            <a:r>
              <a:rPr lang="en-US" sz="2800" dirty="0" smtClean="0">
                <a:solidFill>
                  <a:schemeClr val="bg2">
                    <a:lumMod val="10000"/>
                  </a:schemeClr>
                </a:solidFill>
              </a:rPr>
              <a:t/>
            </a:r>
            <a:br>
              <a:rPr lang="en-US" sz="2800" dirty="0" smtClean="0">
                <a:solidFill>
                  <a:schemeClr val="bg2">
                    <a:lumMod val="10000"/>
                  </a:schemeClr>
                </a:solidFill>
              </a:rPr>
            </a:br>
            <a:r>
              <a:rPr lang="en-US" sz="2800" dirty="0" smtClean="0">
                <a:solidFill>
                  <a:schemeClr val="bg2">
                    <a:lumMod val="10000"/>
                  </a:schemeClr>
                </a:solidFill>
              </a:rPr>
              <a:t>   </a:t>
            </a:r>
            <a:r>
              <a:rPr lang="en-US" sz="2800" dirty="0" err="1" smtClean="0">
                <a:solidFill>
                  <a:schemeClr val="bg2">
                    <a:lumMod val="10000"/>
                  </a:schemeClr>
                </a:solidFill>
              </a:rPr>
              <a:t>Email:driahmedar@gmail.com</a:t>
            </a:r>
            <a:r>
              <a:rPr lang="en-US" dirty="0" smtClean="0">
                <a:solidFill>
                  <a:schemeClr val="bg2">
                    <a:lumMod val="10000"/>
                  </a:schemeClr>
                </a:solidFill>
              </a:rPr>
              <a:t/>
            </a:r>
            <a:br>
              <a:rPr lang="en-US" dirty="0" smtClean="0">
                <a:solidFill>
                  <a:schemeClr val="bg2">
                    <a:lumMod val="10000"/>
                  </a:schemeClr>
                </a:solidFill>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fontScale="92500" lnSpcReduction="20000"/>
          </a:bodyPr>
          <a:lstStyle/>
          <a:p>
            <a:pPr>
              <a:buNone/>
            </a:pPr>
            <a:r>
              <a:rPr lang="en-US" dirty="0" smtClean="0"/>
              <a:t>  The provision regarding appointment of the auditor are contained in section 139 of the company act 2013.</a:t>
            </a:r>
          </a:p>
          <a:p>
            <a:pPr>
              <a:buNone/>
            </a:pPr>
            <a:r>
              <a:rPr lang="en-US" dirty="0" smtClean="0">
                <a:solidFill>
                  <a:schemeClr val="accent2">
                    <a:lumMod val="75000"/>
                  </a:schemeClr>
                </a:solidFill>
              </a:rPr>
              <a:t>1.Appointment of the first auditor of company</a:t>
            </a:r>
          </a:p>
          <a:p>
            <a:pPr>
              <a:buNone/>
            </a:pPr>
            <a:r>
              <a:rPr lang="en-US" dirty="0" smtClean="0">
                <a:solidFill>
                  <a:schemeClr val="accent2">
                    <a:lumMod val="75000"/>
                  </a:schemeClr>
                </a:solidFill>
              </a:rPr>
              <a:t>Other than government company: sec.139(6)</a:t>
            </a:r>
          </a:p>
          <a:p>
            <a:pPr>
              <a:buNone/>
            </a:pPr>
            <a:r>
              <a:rPr lang="en-US" dirty="0" smtClean="0"/>
              <a:t>  The first auditor of a company other than a government company, shall be appointed by board of directors within 30 days of registration of company. If the board fails to appoint the first auditor,It shall inform the member of the company, who shall appoint the auditor within 90 days at extraordinary general meeting who shall hold office till the conclusion of first annual general meeting.</a:t>
            </a:r>
            <a:endParaRPr lang="en-US" dirty="0"/>
          </a:p>
        </p:txBody>
      </p:sp>
      <p:sp>
        <p:nvSpPr>
          <p:cNvPr id="3" name="Title 2"/>
          <p:cNvSpPr>
            <a:spLocks noGrp="1"/>
          </p:cNvSpPr>
          <p:nvPr>
            <p:ph type="title"/>
          </p:nvPr>
        </p:nvSpPr>
        <p:spPr/>
        <p:txBody>
          <a:bodyPr>
            <a:normAutofit/>
          </a:bodyPr>
          <a:lstStyle/>
          <a:p>
            <a:r>
              <a:rPr lang="en-US" sz="3600" dirty="0" smtClean="0"/>
              <a:t>Appointment of Companies Auditor</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It shall be appointed by comptroller and audit general within 60 days of registration of company. In case of failure to appoint first auditor, The board of director shall appoint the auditor within next 30 days. The company inform the member, if board fails to appoint first auditor who shall appoint the auditor within 60 days at extra ordinary general meeting, holding office till conclusion of first annual general meeting.</a:t>
            </a:r>
            <a:endParaRPr lang="en-US" dirty="0"/>
          </a:p>
        </p:txBody>
      </p:sp>
      <p:sp>
        <p:nvSpPr>
          <p:cNvPr id="3" name="Title 2"/>
          <p:cNvSpPr>
            <a:spLocks noGrp="1"/>
          </p:cNvSpPr>
          <p:nvPr>
            <p:ph type="title"/>
          </p:nvPr>
        </p:nvSpPr>
        <p:spPr/>
        <p:txBody>
          <a:bodyPr>
            <a:normAutofit/>
          </a:bodyPr>
          <a:lstStyle/>
          <a:p>
            <a:r>
              <a:rPr lang="en-US" sz="2800" dirty="0" smtClean="0">
                <a:solidFill>
                  <a:schemeClr val="accent2">
                    <a:lumMod val="75000"/>
                  </a:schemeClr>
                </a:solidFill>
              </a:rPr>
              <a:t>2.Appointment of first auditor In case of government company:sec 139(7)</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  A company shall appoint an individual or </a:t>
            </a:r>
            <a:r>
              <a:rPr lang="en-US" dirty="0" err="1" smtClean="0"/>
              <a:t>afirm</a:t>
            </a:r>
            <a:r>
              <a:rPr lang="en-US" dirty="0" smtClean="0"/>
              <a:t> as an auditor at the first annual general meeting and each subsequent 6</a:t>
            </a:r>
            <a:r>
              <a:rPr lang="en-US" baseline="30000" dirty="0" smtClean="0"/>
              <a:t>th</a:t>
            </a:r>
            <a:r>
              <a:rPr lang="en-US" dirty="0" smtClean="0"/>
              <a:t> annual general meeting. Such an auditor shall hold office till conclusion of 6</a:t>
            </a:r>
            <a:r>
              <a:rPr lang="en-US" baseline="30000" dirty="0" smtClean="0"/>
              <a:t>th</a:t>
            </a:r>
            <a:r>
              <a:rPr lang="en-US" dirty="0" smtClean="0"/>
              <a:t> annual general meeting. Such a an appointment should be placed before members a each annual general meeting for ratification. Before such appointment of auditor a written consent to appointment and a certificate from him that it is in accordance with conditions as may be prescribed, shall be obtained from the auditor.</a:t>
            </a:r>
            <a:endParaRPr lang="en-US" dirty="0"/>
          </a:p>
        </p:txBody>
      </p:sp>
      <p:sp>
        <p:nvSpPr>
          <p:cNvPr id="3" name="Title 2"/>
          <p:cNvSpPr>
            <a:spLocks noGrp="1"/>
          </p:cNvSpPr>
          <p:nvPr>
            <p:ph type="title"/>
          </p:nvPr>
        </p:nvSpPr>
        <p:spPr/>
        <p:txBody>
          <a:bodyPr>
            <a:normAutofit/>
          </a:bodyPr>
          <a:lstStyle/>
          <a:p>
            <a:r>
              <a:rPr lang="en-US" sz="2800" dirty="0" smtClean="0">
                <a:solidFill>
                  <a:schemeClr val="accent2">
                    <a:lumMod val="75000"/>
                  </a:schemeClr>
                </a:solidFill>
              </a:rPr>
              <a:t>3.(</a:t>
            </a:r>
            <a:r>
              <a:rPr lang="en-US" sz="2800" dirty="0" err="1" smtClean="0">
                <a:solidFill>
                  <a:schemeClr val="accent2">
                    <a:lumMod val="75000"/>
                  </a:schemeClr>
                </a:solidFill>
              </a:rPr>
              <a:t>i</a:t>
            </a:r>
            <a:r>
              <a:rPr lang="en-US" sz="2800" dirty="0" smtClean="0">
                <a:solidFill>
                  <a:schemeClr val="accent2">
                    <a:lumMod val="75000"/>
                  </a:schemeClr>
                </a:solidFill>
              </a:rPr>
              <a:t>)appointment of subsequent auditor in case of non- government company:sec 139(1)</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229600" cy="4525963"/>
          </a:xfrm>
        </p:spPr>
        <p:txBody>
          <a:bodyPr>
            <a:normAutofit/>
          </a:bodyPr>
          <a:lstStyle/>
          <a:p>
            <a:pPr lvl="2">
              <a:buNone/>
            </a:pPr>
            <a:r>
              <a:rPr lang="en-US" sz="2800" dirty="0" smtClean="0"/>
              <a:t>  An individual can be appointed of a term not more than five years. An audit of firm can be appointed for a consecutive term not more than two terms of five years. An individual of the firm who has completed its term shall not be eligible for reappointment as auditor in the same company for five year from the completion of term.</a:t>
            </a:r>
            <a:endParaRPr lang="en-US" sz="2800" dirty="0"/>
          </a:p>
        </p:txBody>
      </p:sp>
      <p:sp>
        <p:nvSpPr>
          <p:cNvPr id="3" name="Title 2"/>
          <p:cNvSpPr>
            <a:spLocks noGrp="1"/>
          </p:cNvSpPr>
          <p:nvPr>
            <p:ph type="title"/>
          </p:nvPr>
        </p:nvSpPr>
        <p:spPr/>
        <p:txBody>
          <a:bodyPr>
            <a:normAutofit/>
          </a:bodyPr>
          <a:lstStyle/>
          <a:p>
            <a:r>
              <a:rPr lang="en-US" sz="2800" dirty="0" smtClean="0">
                <a:solidFill>
                  <a:schemeClr val="accent2">
                    <a:lumMod val="75000"/>
                  </a:schemeClr>
                </a:solidFill>
              </a:rPr>
              <a:t>(ii)Period for which appointment is to be made:sec 139(2)</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8229600" cy="4525963"/>
          </a:xfrm>
        </p:spPr>
        <p:txBody>
          <a:bodyPr/>
          <a:lstStyle/>
          <a:p>
            <a:pPr>
              <a:buNone/>
            </a:pPr>
            <a:r>
              <a:rPr lang="en-US" dirty="0" smtClean="0"/>
              <a:t>  The members of the company may resolve the rotation of partner and his team after certain interval or audit to be conducted by more than one auditor. The central govt. may prescribe the rules regarding the manner in which companies shall rotate the auditors.</a:t>
            </a:r>
            <a:endParaRPr lang="en-US" dirty="0"/>
          </a:p>
        </p:txBody>
      </p:sp>
      <p:sp>
        <p:nvSpPr>
          <p:cNvPr id="3" name="Title 2"/>
          <p:cNvSpPr>
            <a:spLocks noGrp="1"/>
          </p:cNvSpPr>
          <p:nvPr>
            <p:ph type="title"/>
          </p:nvPr>
        </p:nvSpPr>
        <p:spPr>
          <a:xfrm>
            <a:off x="533400" y="457200"/>
            <a:ext cx="8229600" cy="1143000"/>
          </a:xfrm>
        </p:spPr>
        <p:txBody>
          <a:bodyPr>
            <a:noAutofit/>
          </a:bodyPr>
          <a:lstStyle/>
          <a:p>
            <a:r>
              <a:rPr lang="en-US" sz="2800" dirty="0" smtClean="0">
                <a:solidFill>
                  <a:schemeClr val="accent2">
                    <a:lumMod val="75000"/>
                  </a:schemeClr>
                </a:solidFill>
              </a:rPr>
              <a:t>(iii)Rotation of partner of auditor firm or conduct of audit by more than one auditor:sec 139(2)</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In case of govt. company or any other company which is owned and controlled by state or central govt.,the comptroller and auditor general of India  shall appoint an auditor duly qualified under this act within a period of 180 days from the commencement of financial year, who shall hold the office till the conclusion of annual general meeting.</a:t>
            </a:r>
            <a:endParaRPr lang="en-US" dirty="0"/>
          </a:p>
        </p:txBody>
      </p:sp>
      <p:sp>
        <p:nvSpPr>
          <p:cNvPr id="3" name="Title 2"/>
          <p:cNvSpPr>
            <a:spLocks noGrp="1"/>
          </p:cNvSpPr>
          <p:nvPr>
            <p:ph type="title"/>
          </p:nvPr>
        </p:nvSpPr>
        <p:spPr/>
        <p:txBody>
          <a:bodyPr>
            <a:normAutofit/>
          </a:bodyPr>
          <a:lstStyle/>
          <a:p>
            <a:r>
              <a:rPr lang="en-US" sz="2800" dirty="0" smtClean="0">
                <a:solidFill>
                  <a:schemeClr val="accent2">
                    <a:lumMod val="75000"/>
                  </a:schemeClr>
                </a:solidFill>
              </a:rPr>
              <a:t>4.Appointment of subsequent auditor in case of government company sec :139(3)</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70000" lnSpcReduction="20000"/>
          </a:bodyPr>
          <a:lstStyle/>
          <a:p>
            <a:pPr>
              <a:buFont typeface="Arial" pitchFamily="34" charset="0"/>
              <a:buChar char="•"/>
            </a:pPr>
            <a:r>
              <a:rPr lang="en-US" sz="2900" dirty="0" smtClean="0"/>
              <a:t>The casual vacancy of an auditor, except in case of govt.company,shall be filled by board of directors within 30 days but if it arises as a result of resignation of the auditor it shall be approved by the company at general meeting convened within 3 months of  recommen-dation of board. Such an auditor will hold the office till the conclusion of next annual general meeting.</a:t>
            </a:r>
          </a:p>
          <a:p>
            <a:pPr>
              <a:buFont typeface="Arial" pitchFamily="34" charset="0"/>
              <a:buChar char="•"/>
            </a:pPr>
            <a:r>
              <a:rPr lang="en-US" sz="2900" dirty="0" smtClean="0"/>
              <a:t>Casual vacancy in case of govt. company shall be filled by comptroller and auditor general within 30 days if he fails to fill the vacancy, the board shall fill the vacancy within next 30 days.</a:t>
            </a:r>
          </a:p>
          <a:p>
            <a:pPr>
              <a:buFont typeface="Arial" pitchFamily="34" charset="0"/>
              <a:buChar char="•"/>
            </a:pPr>
            <a:r>
              <a:rPr lang="en-US" sz="2900" dirty="0" smtClean="0"/>
              <a:t>In case the auditor has been resigned from the company he shall file statement in a prescribed form within 30 days of its resignation with the company and the registrar and in case of government company he shall also file such a statement with C&amp;AG specifying the reasons and facts regarding his resignation. If he fails in this regard, he shall be punishable with fine not less than 50000 rs. Which may be extended to 500000 </a:t>
            </a:r>
            <a:r>
              <a:rPr lang="en-US" dirty="0" smtClean="0"/>
              <a:t>rs.</a:t>
            </a:r>
          </a:p>
        </p:txBody>
      </p:sp>
      <p:sp>
        <p:nvSpPr>
          <p:cNvPr id="3" name="Title 2"/>
          <p:cNvSpPr>
            <a:spLocks noGrp="1"/>
          </p:cNvSpPr>
          <p:nvPr>
            <p:ph type="title"/>
          </p:nvPr>
        </p:nvSpPr>
        <p:spPr/>
        <p:txBody>
          <a:bodyPr>
            <a:normAutofit/>
          </a:bodyPr>
          <a:lstStyle/>
          <a:p>
            <a:r>
              <a:rPr lang="en-US" sz="3200" dirty="0" smtClean="0">
                <a:solidFill>
                  <a:schemeClr val="accent2">
                    <a:lumMod val="75000"/>
                  </a:schemeClr>
                </a:solidFill>
              </a:rPr>
              <a:t>5.Casual vacancies of auditor:sec 139(8)</a:t>
            </a:r>
            <a:endParaRPr lang="en-US" sz="32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Such auditor can be reappointed at general meeting if</a:t>
            </a:r>
            <a:r>
              <a:rPr lang="en-US" dirty="0" smtClean="0">
                <a:sym typeface="Wingdings" pitchFamily="2" charset="2"/>
              </a:rPr>
              <a:t>:</a:t>
            </a:r>
          </a:p>
          <a:p>
            <a:pPr>
              <a:buNone/>
            </a:pPr>
            <a:r>
              <a:rPr lang="en-US" dirty="0" smtClean="0">
                <a:sym typeface="Wingdings" pitchFamily="2" charset="2"/>
              </a:rPr>
              <a:t>(a)He is not disqualified foe reappointment.</a:t>
            </a:r>
          </a:p>
          <a:p>
            <a:pPr>
              <a:buNone/>
            </a:pPr>
            <a:r>
              <a:rPr lang="en-US" dirty="0" smtClean="0">
                <a:sym typeface="Wingdings" pitchFamily="2" charset="2"/>
              </a:rPr>
              <a:t>(b)He has not given notice to company of his         unwillingness.</a:t>
            </a:r>
          </a:p>
          <a:p>
            <a:pPr>
              <a:buNone/>
            </a:pPr>
            <a:r>
              <a:rPr lang="en-US" dirty="0" smtClean="0">
                <a:sym typeface="Wingdings" pitchFamily="2" charset="2"/>
              </a:rPr>
              <a:t>(c)A special resolution has not been passed at annual general meeting appointing some other person or providing expressly that he shall not reappointed.</a:t>
            </a:r>
          </a:p>
          <a:p>
            <a:pPr>
              <a:buNone/>
            </a:pPr>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sz="3200" dirty="0" smtClean="0">
                <a:solidFill>
                  <a:schemeClr val="accent2">
                    <a:lumMod val="75000"/>
                  </a:schemeClr>
                </a:solidFill>
              </a:rPr>
              <a:t>6.Reappointment of retiring auditor:sec 139(9)</a:t>
            </a:r>
            <a:endParaRPr lang="en-US" sz="32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existing auditor shall be the auditor of the company.</a:t>
            </a:r>
          </a:p>
          <a:p>
            <a:pPr>
              <a:buNone/>
            </a:pPr>
            <a:endParaRPr lang="en-US" dirty="0" smtClean="0"/>
          </a:p>
          <a:p>
            <a:pPr>
              <a:buNone/>
            </a:pPr>
            <a:r>
              <a:rPr lang="en-US" sz="2800" b="1" dirty="0" smtClean="0">
                <a:solidFill>
                  <a:schemeClr val="accent2">
                    <a:lumMod val="75000"/>
                  </a:schemeClr>
                </a:solidFill>
              </a:rPr>
              <a:t>8.Reccommendation of audit committee : sec 139(11)</a:t>
            </a:r>
          </a:p>
          <a:p>
            <a:pPr>
              <a:buNone/>
            </a:pPr>
            <a:r>
              <a:rPr lang="en-US" sz="2800" dirty="0" smtClean="0"/>
              <a:t>  If auditor committee under section 177,is constituted, all appointments of auditor shall be made after considering recommendations of such committee.</a:t>
            </a:r>
            <a:endParaRPr lang="en-US" sz="2800" dirty="0"/>
          </a:p>
        </p:txBody>
      </p:sp>
      <p:sp>
        <p:nvSpPr>
          <p:cNvPr id="3" name="Title 2"/>
          <p:cNvSpPr>
            <a:spLocks noGrp="1"/>
          </p:cNvSpPr>
          <p:nvPr>
            <p:ph type="title"/>
          </p:nvPr>
        </p:nvSpPr>
        <p:spPr/>
        <p:txBody>
          <a:bodyPr>
            <a:noAutofit/>
          </a:bodyPr>
          <a:lstStyle/>
          <a:p>
            <a:r>
              <a:rPr lang="en-US" sz="2800" dirty="0" smtClean="0">
                <a:solidFill>
                  <a:schemeClr val="accent2">
                    <a:lumMod val="75000"/>
                  </a:schemeClr>
                </a:solidFill>
              </a:rPr>
              <a:t>7.Where no auditor is appointed or reappointed at annual general </a:t>
            </a:r>
            <a:r>
              <a:rPr lang="en-US" sz="2800" dirty="0" err="1" smtClean="0">
                <a:solidFill>
                  <a:schemeClr val="accent2">
                    <a:lumMod val="75000"/>
                  </a:schemeClr>
                </a:solidFill>
              </a:rPr>
              <a:t>meeting:sec</a:t>
            </a:r>
            <a:r>
              <a:rPr lang="en-US" sz="2800" dirty="0" smtClean="0">
                <a:solidFill>
                  <a:schemeClr val="accent2">
                    <a:lumMod val="75000"/>
                  </a:schemeClr>
                </a:solidFill>
              </a:rPr>
              <a:t> 139(10)</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624078" indent="-514350">
              <a:buNone/>
            </a:pPr>
            <a:r>
              <a:rPr lang="en-US" dirty="0" smtClean="0"/>
              <a:t>1.The auditor appointed under the section 139 may be removed from his office before the expiry of his term only by a special resolution of the company after obtaining the previous approval of the central govt. in that in a prescribed manner. Providing that before taking any action under this sub section, the auditor concern shall be given a reasonable opportunity of being heard.</a:t>
            </a:r>
          </a:p>
          <a:p>
            <a:pPr marL="624078" indent="-514350">
              <a:buNone/>
            </a:pPr>
            <a:r>
              <a:rPr lang="en-US" dirty="0" smtClean="0"/>
              <a:t>2.The auditor who resigned from the company shall file within a period of 30days from  the date of resignation, a statement in prescribed form with the company and registrar or with C&amp;AG,indicating the fact which may be relevant with his resignation.</a:t>
            </a:r>
            <a:endParaRPr lang="en-US" dirty="0"/>
          </a:p>
        </p:txBody>
      </p:sp>
      <p:sp>
        <p:nvSpPr>
          <p:cNvPr id="3" name="Title 2"/>
          <p:cNvSpPr>
            <a:spLocks noGrp="1"/>
          </p:cNvSpPr>
          <p:nvPr>
            <p:ph type="title"/>
          </p:nvPr>
        </p:nvSpPr>
        <p:spPr/>
        <p:txBody>
          <a:bodyPr>
            <a:noAutofit/>
          </a:bodyPr>
          <a:lstStyle/>
          <a:p>
            <a:r>
              <a:rPr lang="en-US" sz="3200" dirty="0" smtClean="0">
                <a:solidFill>
                  <a:schemeClr val="accent2">
                    <a:lumMod val="75000"/>
                  </a:schemeClr>
                </a:solidFill>
              </a:rPr>
              <a:t>Removal, Resignation of Auditor etc.</a:t>
            </a:r>
            <a:endParaRPr lang="en-US" sz="32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91200"/>
            <a:ext cx="7772400" cy="761999"/>
          </a:xfrm>
          <a:solidFill>
            <a:schemeClr val="bg2"/>
          </a:solidFill>
        </p:spPr>
        <p:txBody>
          <a:bodyPr>
            <a:noAutofit/>
          </a:bodyPr>
          <a:lstStyle/>
          <a:p>
            <a:r>
              <a:rPr lang="en-US" sz="2400" dirty="0" smtClean="0"/>
              <a:t>Department of </a:t>
            </a:r>
            <a:r>
              <a:rPr lang="en-US" sz="2400" dirty="0" err="1" smtClean="0"/>
              <a:t>Commmerce</a:t>
            </a:r>
            <a:r>
              <a:rPr lang="en-US" sz="2400" dirty="0" smtClean="0"/>
              <a:t> </a:t>
            </a:r>
            <a:r>
              <a:rPr lang="en-US" sz="2400" dirty="0" err="1" smtClean="0"/>
              <a:t>Purnea</a:t>
            </a:r>
            <a:r>
              <a:rPr lang="en-US" sz="2400" dirty="0" smtClean="0"/>
              <a:t> College </a:t>
            </a:r>
            <a:r>
              <a:rPr lang="en-US" sz="2400" dirty="0" err="1" smtClean="0"/>
              <a:t>Purnia</a:t>
            </a:r>
            <a:r>
              <a:rPr lang="en-US" sz="2400" dirty="0" smtClean="0"/>
              <a:t> </a:t>
            </a:r>
            <a:endParaRPr lang="en-US" sz="2400" b="1" dirty="0"/>
          </a:p>
        </p:txBody>
      </p:sp>
      <p:sp>
        <p:nvSpPr>
          <p:cNvPr id="3" name="Subtitle 2"/>
          <p:cNvSpPr>
            <a:spLocks noGrp="1"/>
          </p:cNvSpPr>
          <p:nvPr>
            <p:ph type="subTitle" idx="1"/>
          </p:nvPr>
        </p:nvSpPr>
        <p:spPr>
          <a:xfrm>
            <a:off x="302600" y="467668"/>
            <a:ext cx="8610600" cy="3113269"/>
          </a:xfrm>
        </p:spPr>
        <p:txBody>
          <a:bodyPr>
            <a:normAutofit/>
          </a:bodyPr>
          <a:lstStyle/>
          <a:p>
            <a:pPr algn="l"/>
            <a:r>
              <a:rPr lang="en-US" sz="3200" b="1" dirty="0" err="1" smtClean="0">
                <a:solidFill>
                  <a:schemeClr val="tx1"/>
                </a:solidFill>
              </a:rPr>
              <a:t>Appointment,Remuneration</a:t>
            </a:r>
            <a:r>
              <a:rPr lang="en-US" sz="3200" b="1" dirty="0" smtClean="0">
                <a:solidFill>
                  <a:schemeClr val="tx1"/>
                </a:solidFill>
              </a:rPr>
              <a:t>, Rights and Duties Of An Auditor</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buNone/>
            </a:pPr>
            <a:r>
              <a:rPr lang="en-US" dirty="0" smtClean="0"/>
              <a:t>4.If the auditor of the company directly or indirectly, acted in a fraudulent manner or colluded in any fraud in relation to the company or its directors or officers, then central govt. can direct order to change its auditor.</a:t>
            </a:r>
            <a:endParaRPr lang="en-US" dirty="0"/>
          </a:p>
        </p:txBody>
      </p:sp>
      <p:sp>
        <p:nvSpPr>
          <p:cNvPr id="3" name="Title 2"/>
          <p:cNvSpPr>
            <a:spLocks noGrp="1"/>
          </p:cNvSpPr>
          <p:nvPr>
            <p:ph type="title"/>
          </p:nvPr>
        </p:nvSpPr>
        <p:spPr/>
        <p:txBody>
          <a:bodyPr>
            <a:normAutofit fontScale="90000"/>
          </a:bodyPr>
          <a:lstStyle/>
          <a:p>
            <a:r>
              <a:rPr lang="en-US" sz="2800" b="0" dirty="0" smtClean="0">
                <a:solidFill>
                  <a:schemeClr val="tx1"/>
                </a:solidFill>
              </a:rPr>
              <a:t>3.If the auditor does not comply with sub-section 2,he shall be punishable with fine which shall not be less than 50000rs which may extend </a:t>
            </a:r>
            <a:r>
              <a:rPr lang="en-US" sz="2800" b="0" dirty="0" err="1" smtClean="0">
                <a:solidFill>
                  <a:schemeClr val="tx1"/>
                </a:solidFill>
              </a:rPr>
              <a:t>upto</a:t>
            </a:r>
            <a:r>
              <a:rPr lang="en-US" sz="2800" b="0" dirty="0" smtClean="0">
                <a:solidFill>
                  <a:schemeClr val="tx1"/>
                </a:solidFill>
              </a:rPr>
              <a:t> 500000rs.</a:t>
            </a:r>
            <a:endParaRPr lang="en-US" sz="2800" b="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solidFill>
                  <a:schemeClr val="bg2">
                    <a:lumMod val="25000"/>
                  </a:schemeClr>
                </a:solidFill>
              </a:rPr>
              <a:t>Qualifications of auditor</a:t>
            </a:r>
          </a:p>
          <a:p>
            <a:pPr>
              <a:buNone/>
            </a:pPr>
            <a:r>
              <a:rPr lang="en-US" dirty="0" smtClean="0"/>
              <a:t>1.A person shall be eligible for appointment as an auditor of a  company only if he is C.A:</a:t>
            </a:r>
          </a:p>
          <a:p>
            <a:pPr>
              <a:buNone/>
            </a:pPr>
            <a:r>
              <a:rPr lang="en-US" dirty="0" smtClean="0"/>
              <a:t>  Providing that a firm whereof majority of partners practicing in Indian are qualified for appointment as aforesaid may be appointed by its firm name to be auditor of a company.</a:t>
            </a:r>
          </a:p>
          <a:p>
            <a:pPr>
              <a:buNone/>
            </a:pPr>
            <a:r>
              <a:rPr lang="en-US" dirty="0" smtClean="0"/>
              <a:t>2.Where a firm including a limited liability partnership is appointed as an auditor of a company ,only the partners who are C.A’s shall be authorized to act and sign on behalf of firm.</a:t>
            </a:r>
            <a:endParaRPr lang="en-US" dirty="0"/>
          </a:p>
        </p:txBody>
      </p:sp>
      <p:sp>
        <p:nvSpPr>
          <p:cNvPr id="3" name="Title 2"/>
          <p:cNvSpPr>
            <a:spLocks noGrp="1"/>
          </p:cNvSpPr>
          <p:nvPr>
            <p:ph type="title"/>
          </p:nvPr>
        </p:nvSpPr>
        <p:spPr/>
        <p:txBody>
          <a:bodyPr>
            <a:normAutofit/>
          </a:bodyPr>
          <a:lstStyle/>
          <a:p>
            <a:r>
              <a:rPr lang="en-US" sz="2800" dirty="0" err="1" smtClean="0">
                <a:solidFill>
                  <a:schemeClr val="accent2">
                    <a:lumMod val="75000"/>
                  </a:schemeClr>
                </a:solidFill>
              </a:rPr>
              <a:t>Eligibility,qualifications</a:t>
            </a:r>
            <a:r>
              <a:rPr lang="en-US" sz="2800" dirty="0" smtClean="0">
                <a:solidFill>
                  <a:schemeClr val="accent2">
                    <a:lumMod val="75000"/>
                  </a:schemeClr>
                </a:solidFill>
              </a:rPr>
              <a:t> and disqualifications of auditors(sec 141)</a:t>
            </a:r>
            <a:endParaRPr lang="en-US" sz="28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4525963"/>
          </a:xfrm>
        </p:spPr>
        <p:txBody>
          <a:bodyPr>
            <a:normAutofit fontScale="77500" lnSpcReduction="20000"/>
          </a:bodyPr>
          <a:lstStyle/>
          <a:p>
            <a:pPr>
              <a:buNone/>
            </a:pPr>
            <a:r>
              <a:rPr lang="en-US" dirty="0" smtClean="0"/>
              <a:t>1.A body corporate other than limited liability partnership registered under the LLP act, 2008.</a:t>
            </a:r>
          </a:p>
          <a:p>
            <a:pPr>
              <a:buNone/>
            </a:pPr>
            <a:r>
              <a:rPr lang="en-US" dirty="0" smtClean="0"/>
              <a:t>2.An officer or employee of company.</a:t>
            </a:r>
          </a:p>
          <a:p>
            <a:pPr>
              <a:buNone/>
            </a:pPr>
            <a:r>
              <a:rPr lang="en-US" dirty="0" smtClean="0"/>
              <a:t>3.A person who or his relative or partner-</a:t>
            </a:r>
          </a:p>
          <a:p>
            <a:pPr>
              <a:buNone/>
            </a:pPr>
            <a:r>
              <a:rPr lang="en-US" dirty="0" smtClean="0"/>
              <a:t>(i)Is holding any security or interest in the company.</a:t>
            </a:r>
          </a:p>
          <a:p>
            <a:pPr>
              <a:buNone/>
            </a:pPr>
            <a:r>
              <a:rPr lang="en-US" dirty="0" smtClean="0"/>
              <a:t>(ii)Is indebted to the company or subsidiary.</a:t>
            </a:r>
          </a:p>
          <a:p>
            <a:pPr>
              <a:buNone/>
            </a:pPr>
            <a:r>
              <a:rPr lang="en-US" dirty="0" smtClean="0"/>
              <a:t>4.A person or a firm who has directly or indirectly has relation with the company.</a:t>
            </a:r>
          </a:p>
          <a:p>
            <a:pPr>
              <a:buNone/>
            </a:pPr>
            <a:r>
              <a:rPr lang="en-US" dirty="0" smtClean="0"/>
              <a:t>5.A person who relatively is director or is in the employment of company as a director.</a:t>
            </a:r>
          </a:p>
          <a:p>
            <a:pPr>
              <a:buNone/>
            </a:pPr>
            <a:r>
              <a:rPr lang="en-US" dirty="0" smtClean="0"/>
              <a:t>6.A person or a partner who is holding appointment as an auditor of more than 20 companies.</a:t>
            </a:r>
          </a:p>
          <a:p>
            <a:pPr>
              <a:buNone/>
            </a:pPr>
            <a:r>
              <a:rPr lang="en-US" dirty="0" smtClean="0"/>
              <a:t>7.A person who has been convicted by a court of an offence including fraud and a period of 10 years has not been lapsed from such conviction.</a:t>
            </a:r>
          </a:p>
          <a:p>
            <a:pPr>
              <a:buNone/>
            </a:pPr>
            <a:endParaRPr lang="en-US" dirty="0" smtClean="0"/>
          </a:p>
        </p:txBody>
      </p:sp>
      <p:sp>
        <p:nvSpPr>
          <p:cNvPr id="3" name="Title 2"/>
          <p:cNvSpPr>
            <a:spLocks noGrp="1"/>
          </p:cNvSpPr>
          <p:nvPr>
            <p:ph type="title"/>
          </p:nvPr>
        </p:nvSpPr>
        <p:spPr/>
        <p:txBody>
          <a:bodyPr>
            <a:normAutofit/>
          </a:bodyPr>
          <a:lstStyle/>
          <a:p>
            <a:r>
              <a:rPr lang="en-US" sz="2800" dirty="0" smtClean="0">
                <a:solidFill>
                  <a:schemeClr val="bg2">
                    <a:lumMod val="25000"/>
                  </a:schemeClr>
                </a:solidFill>
              </a:rPr>
              <a:t>Disqualification of auditor</a:t>
            </a:r>
            <a:endParaRPr lang="en-US" sz="28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Before appointing any auditor, A company shall obtain certificate from him that if he is appointed, it will not result in excess holding of company audit by him. As per company act a person shall not hold appointment as an auditor of more than 20 companies in a time. In case of firm of auditors, the ceiling of partner is 2o taking together all the firms in which he is partner or proprietor.</a:t>
            </a:r>
            <a:endParaRPr lang="en-US" dirty="0"/>
          </a:p>
        </p:txBody>
      </p:sp>
      <p:sp>
        <p:nvSpPr>
          <p:cNvPr id="3" name="Title 2"/>
          <p:cNvSpPr>
            <a:spLocks noGrp="1"/>
          </p:cNvSpPr>
          <p:nvPr>
            <p:ph type="title"/>
          </p:nvPr>
        </p:nvSpPr>
        <p:spPr>
          <a:xfrm>
            <a:off x="533400" y="304800"/>
            <a:ext cx="8229600" cy="1143000"/>
          </a:xfrm>
        </p:spPr>
        <p:txBody>
          <a:bodyPr>
            <a:noAutofit/>
          </a:bodyPr>
          <a:lstStyle/>
          <a:p>
            <a:r>
              <a:rPr lang="en-US" sz="3200" dirty="0" smtClean="0">
                <a:solidFill>
                  <a:schemeClr val="accent2">
                    <a:lumMod val="75000"/>
                  </a:schemeClr>
                </a:solidFill>
              </a:rPr>
              <a:t>Ceilings of number of audits: sec 141(3g)</a:t>
            </a:r>
            <a:endParaRPr lang="en-US" sz="32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indent="-514350">
              <a:buNone/>
            </a:pPr>
            <a:r>
              <a:rPr lang="en-US" dirty="0" smtClean="0"/>
              <a:t>1.The remuneration of the auditor of a     company shall be fixed in its general meeting or in such manner as may be determined therein.</a:t>
            </a:r>
          </a:p>
          <a:p>
            <a:pPr marL="624078" indent="-514350">
              <a:buNone/>
            </a:pPr>
            <a:r>
              <a:rPr lang="en-US" dirty="0" smtClean="0"/>
              <a:t>2.Thee remuneration under sub-section (1) shall, in addition to the fee payable to auditor, include the expenses, if any, incurred by the auditor in connection of audit of the facility extended to him but does not include any remuneration paid to him for any other service rendered by him on the request of company.</a:t>
            </a:r>
          </a:p>
          <a:p>
            <a:pPr marL="624078" indent="-514350">
              <a:buAutoNum type="arabicPeriod"/>
            </a:pP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2">
                    <a:lumMod val="75000"/>
                  </a:schemeClr>
                </a:solidFill>
              </a:rPr>
              <a:t>Remuneration of Auditors sec:142</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1600" dirty="0" smtClean="0"/>
              <a:t>Anybody who is given a task to perform must get the rights which may be essential for the proper performance of the risk. To enable the auditor of a company to discharge his duties properly, the company Act, give him the following rights:</a:t>
            </a:r>
            <a:endParaRPr lang="en-US" sz="1600" b="1" dirty="0" smtClean="0"/>
          </a:p>
          <a:p>
            <a:r>
              <a:rPr lang="en-US" sz="1600" b="1" dirty="0" smtClean="0"/>
              <a:t>1.Rights of access to books of accounts </a:t>
            </a:r>
            <a:r>
              <a:rPr lang="en-US" sz="1600" dirty="0" smtClean="0"/>
              <a:t>. Every auditor  of a company has right to free and complete access at all times to the books, accounts and vouchers of the company. The term “voucher” includes all documents , correspondence,  agreement etc., which supports any of the transactions or data disclosed In the financial statement directly or indirectly. The term “books” includes financial , accounting, statutory and statistical books. The term ‘all times’ means only during the normal business hours. The document are available  to the auditor, wherever they kept by the company.  </a:t>
            </a:r>
          </a:p>
          <a:p>
            <a:r>
              <a:rPr lang="en-US" sz="1600" b="1" dirty="0" smtClean="0"/>
              <a:t>2.Rights to obtain information and explanation</a:t>
            </a:r>
            <a:r>
              <a:rPr lang="en-US" sz="1600" dirty="0" smtClean="0"/>
              <a:t>. An auditor is authorized </a:t>
            </a:r>
          </a:p>
          <a:p>
            <a:r>
              <a:rPr lang="en-US" sz="1600" dirty="0" smtClean="0"/>
              <a:t>“to require from the officers of the company such information and explanations as the auditor may think necessary for the performance of his duties as auditor.” </a:t>
            </a:r>
          </a:p>
          <a:p>
            <a:r>
              <a:rPr lang="en-US" sz="1600" dirty="0" smtClean="0"/>
              <a:t>To strengthen the position of  auditor requires every officer of the company to furnish delay information to the auditor, whether or not such information is available from the accounts of the company </a:t>
            </a:r>
          </a:p>
          <a:p>
            <a:pPr>
              <a:buNone/>
            </a:pPr>
            <a:endParaRPr lang="en-US" sz="1600" dirty="0"/>
          </a:p>
        </p:txBody>
      </p:sp>
      <p:sp>
        <p:nvSpPr>
          <p:cNvPr id="3" name="Title 2"/>
          <p:cNvSpPr>
            <a:spLocks noGrp="1"/>
          </p:cNvSpPr>
          <p:nvPr>
            <p:ph type="title"/>
          </p:nvPr>
        </p:nvSpPr>
        <p:spPr/>
        <p:txBody>
          <a:bodyPr>
            <a:normAutofit fontScale="90000"/>
          </a:bodyPr>
          <a:lstStyle/>
          <a:p>
            <a:r>
              <a:rPr lang="en-US" sz="4400" dirty="0" smtClean="0"/>
              <a:t>RIGHTS OF THE COMPANY AUDITOR</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lnSpcReduction="10000"/>
          </a:bodyPr>
          <a:lstStyle/>
          <a:p>
            <a:pPr>
              <a:buNone/>
            </a:pPr>
            <a:r>
              <a:rPr lang="en-US" dirty="0" smtClean="0"/>
              <a:t>3. </a:t>
            </a:r>
            <a:r>
              <a:rPr lang="en-US" sz="2800" dirty="0" smtClean="0"/>
              <a:t>Right to inspect branch accounts</a:t>
            </a:r>
            <a:r>
              <a:rPr lang="en-US" dirty="0" smtClean="0"/>
              <a:t>. </a:t>
            </a:r>
            <a:r>
              <a:rPr lang="en-US" sz="1600" dirty="0" smtClean="0"/>
              <a:t>Where the accounts of any branch officer are audited by a person other than the company’s auditory, the company’s auditor shall ne entitled to visit the branch office, if he deems it necessary to do so for the performance of his duties as an auditor. He shall also have access at all times to the  books, accounts and vouchers of the company maintained at the branch office. </a:t>
            </a:r>
          </a:p>
          <a:p>
            <a:pPr>
              <a:buNone/>
            </a:pPr>
            <a:r>
              <a:rPr lang="en-US" sz="2800" dirty="0" smtClean="0"/>
              <a:t>4. Right to receive notice. </a:t>
            </a:r>
            <a:r>
              <a:rPr lang="en-US" sz="1600" dirty="0" smtClean="0"/>
              <a:t>All notices of the company and others communications    relating to, any general meeting of a company, which any member of the company is entitles to have sent to him, shall also be forwarded  to the auditor of the company . He is also authorized to attend  the meeting and make any statement or explanation with regards to the accounts audited by him. However , he is under no duty to answer to any  questions. </a:t>
            </a:r>
          </a:p>
          <a:p>
            <a:pPr>
              <a:buNone/>
            </a:pPr>
            <a:r>
              <a:rPr lang="en-US" sz="1600" dirty="0" smtClean="0"/>
              <a:t> </a:t>
            </a:r>
            <a:r>
              <a:rPr lang="en-US" sz="2800" dirty="0" smtClean="0"/>
              <a:t>5.Right to sign the audit report. </a:t>
            </a:r>
            <a:r>
              <a:rPr lang="en-US" sz="1600" dirty="0" smtClean="0"/>
              <a:t>Only the person appointed  as authors of the company, or where a firm is so appointed only a partner in the firm practicing in India , may sing the auditor’s report any other document of the company required by law to be signed by the auditor.</a:t>
            </a:r>
          </a:p>
          <a:p>
            <a:pPr>
              <a:buNone/>
            </a:pPr>
            <a:r>
              <a:rPr lang="en-US" sz="2800" dirty="0" smtClean="0"/>
              <a:t>6. Right to seek legal and technical advice. </a:t>
            </a:r>
            <a:r>
              <a:rPr lang="en-US" sz="1600" dirty="0" smtClean="0"/>
              <a:t>The auditor of a company is entitled to seek legal and technical advice which may be needed In the performance of conduct of audit or discharge of his duties. </a:t>
            </a:r>
          </a:p>
          <a:p>
            <a:pPr>
              <a:buNone/>
            </a:pPr>
            <a:r>
              <a:rPr lang="en-US" sz="2800" dirty="0" smtClean="0"/>
              <a:t>7.Right to be indemnified. </a:t>
            </a:r>
            <a:r>
              <a:rPr lang="en-US" sz="1600" dirty="0" smtClean="0"/>
              <a:t>for  many purposes, an auditor is considered to be an officer of the company. As an officer he has a right to be indemnified out of assets of the company against any liability incurred by him in defending himself against any civil or criminal proceedings by the company, if he is held not guilty by the law. </a:t>
            </a:r>
          </a:p>
          <a:p>
            <a:pPr>
              <a:buNone/>
            </a:pPr>
            <a:endParaRPr lang="en-US" sz="1600" dirty="0"/>
          </a:p>
          <a:p>
            <a:pPr>
              <a:buNone/>
            </a:pPr>
            <a:endParaRPr lang="en-US" sz="1600" dirty="0" smtClean="0"/>
          </a:p>
          <a:p>
            <a:pPr>
              <a:buNone/>
            </a:pPr>
            <a:endParaRPr lang="en-US" sz="1600" dirty="0"/>
          </a:p>
          <a:p>
            <a:pPr>
              <a:buNone/>
            </a:pPr>
            <a:endParaRPr lang="en-US" sz="1600" dirty="0" smtClean="0"/>
          </a:p>
          <a:p>
            <a:pPr>
              <a:buNone/>
            </a:pPr>
            <a:endParaRPr lang="en-US" sz="1600" dirty="0"/>
          </a:p>
          <a:p>
            <a:pPr>
              <a:buNone/>
            </a:pPr>
            <a:endParaRPr lang="en-US" sz="1600" dirty="0" smtClean="0"/>
          </a:p>
          <a:p>
            <a:pPr>
              <a:buNone/>
            </a:pPr>
            <a:endParaRPr lang="en-US" sz="1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Autofit/>
          </a:bodyPr>
          <a:lstStyle/>
          <a:p>
            <a:pPr>
              <a:buNone/>
            </a:pPr>
            <a:r>
              <a:rPr lang="en-US" sz="1800" dirty="0" smtClean="0"/>
              <a:t>8.Right to remuneration. On completion of his work an auditor is entitled to his remunerations. The rights </a:t>
            </a:r>
            <a:r>
              <a:rPr lang="en-US" sz="1800" dirty="0"/>
              <a:t>o</a:t>
            </a:r>
            <a:r>
              <a:rPr lang="en-US" sz="1800" dirty="0" smtClean="0"/>
              <a:t>f the auditor  cannot be limited or abridged either by  the articles or resolution of the members. Any provision or resolutions of this nature is ultravires and therefore void.’</a:t>
            </a:r>
          </a:p>
          <a:p>
            <a:pPr>
              <a:buNone/>
            </a:pPr>
            <a:r>
              <a:rPr lang="en-US" sz="1800" dirty="0" smtClean="0"/>
              <a:t>           </a:t>
            </a:r>
            <a:r>
              <a:rPr lang="en-US" sz="1800" b="1" dirty="0" smtClean="0"/>
              <a:t>AUDITOR’S LIEN</a:t>
            </a:r>
          </a:p>
          <a:p>
            <a:pPr>
              <a:buNone/>
            </a:pPr>
            <a:r>
              <a:rPr lang="en-US" sz="1800" b="1" dirty="0"/>
              <a:t> </a:t>
            </a:r>
            <a:r>
              <a:rPr lang="en-US" sz="1800" b="1" dirty="0" smtClean="0"/>
              <a:t>             </a:t>
            </a:r>
            <a:r>
              <a:rPr lang="en-US" sz="1800" dirty="0" smtClean="0"/>
              <a:t> The questions of author’s lien should explained separately for books of accounts, working papers, correspondence with clients and third parties.</a:t>
            </a:r>
          </a:p>
          <a:p>
            <a:pPr marL="514350" indent="-514350">
              <a:buAutoNum type="arabicPeriod"/>
            </a:pPr>
            <a:r>
              <a:rPr lang="en-US" sz="1800" dirty="0" smtClean="0"/>
              <a:t>Books of Accounts etc. An auditor has got no lien on the books of accounts audited by him and papers and documents of the company. In Herbert-Alfred Burliegh vs  Ingream Clark </a:t>
            </a:r>
            <a:r>
              <a:rPr lang="en-US" sz="1800" dirty="0"/>
              <a:t>L</a:t>
            </a:r>
            <a:r>
              <a:rPr lang="en-US" sz="1800" dirty="0" smtClean="0"/>
              <a:t>td.(1901),the court observed that auditor has no such lien, but if he has worked as an accountant, he can exercise lien on such books as he has actually worked upon in respect of his proper remuneration for work upon those books only.  </a:t>
            </a:r>
          </a:p>
          <a:p>
            <a:pPr marL="514350" indent="-514350">
              <a:buAutoNum type="arabicPeriod" startAt="2"/>
            </a:pPr>
            <a:r>
              <a:rPr lang="en-US" sz="1800" dirty="0" smtClean="0"/>
              <a:t>Working papers. The working papers are the property of the auditor and he has the right to retain them. In  Chantry Martine&amp;  Co vs Martin (1953) the court held that the following documents were the property  of the company, auditors - working papers and schedules related to the audit, draft  accounts of the company , the accountant’s office copy of the final typed accounts of the company, notes and calculations relating to these accounts made by a partner of the firm of accountants and the draft tax computation prepared by an employee of the firm of accountant.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514350" indent="-514350">
              <a:buAutoNum type="arabicPeriod" startAt="3"/>
            </a:pPr>
            <a:r>
              <a:rPr lang="en-US" sz="1800" dirty="0" smtClean="0"/>
              <a:t>Correspondence with clients. The correspondence  between the client and the auditors i.e., letters written by either of one to each other is the property of auditors. He has the right to retain the letters received from client and copies of the letters written by him to the client.</a:t>
            </a:r>
          </a:p>
          <a:p>
            <a:pPr marL="514350" indent="-514350">
              <a:buAutoNum type="arabicPeriod" startAt="3"/>
            </a:pPr>
            <a:r>
              <a:rPr lang="en-US" sz="1800" dirty="0" smtClean="0"/>
              <a:t>  Correspondence with Third Parties.  In relation of the correspondence with third parties, the answer will depend upon whether the auditor was acting as agent of the company or was acting in professional capacity ? Of the correspondence with the third parties is the outcome  of auditor acting as the agent of his client the papers rightfully belong to the principal i.e., But , IF the accountant has obtained these documents for his own use in carrying out the duties in a professional capacity, the documents will be the property of the accountant notwithstanding that they have been brought into existence in connection with work done for the client (</a:t>
            </a:r>
            <a:r>
              <a:rPr lang="en-US" sz="1800" dirty="0" err="1" smtClean="0"/>
              <a:t>Chantrey</a:t>
            </a:r>
            <a:r>
              <a:rPr lang="en-US" sz="1800" dirty="0" smtClean="0"/>
              <a:t>  Martine </a:t>
            </a:r>
            <a:r>
              <a:rPr lang="en-US" sz="1800" dirty="0" err="1" smtClean="0"/>
              <a:t>Co.Vs</a:t>
            </a:r>
            <a:r>
              <a:rPr lang="en-US" sz="1800" dirty="0" smtClean="0"/>
              <a:t> Martine (1953)</a:t>
            </a:r>
          </a:p>
          <a:p>
            <a:pPr marL="514350" indent="-514350">
              <a:buAutoNum type="arabicPeriod"/>
            </a:pPr>
            <a:endParaRPr lang="en-US" sz="1800" dirty="0" smtClean="0"/>
          </a:p>
          <a:p>
            <a:pPr>
              <a:buNone/>
            </a:pPr>
            <a:endParaRPr lang="en-US" sz="1800" b="1" dirty="0" smtClean="0"/>
          </a:p>
          <a:p>
            <a:pPr>
              <a:buNone/>
            </a:pPr>
            <a:r>
              <a:rPr lang="en-US" sz="1800" b="1" dirty="0" smtClean="0"/>
              <a:t>  </a:t>
            </a:r>
            <a:r>
              <a:rPr lang="en-US" sz="1800" dirty="0" smtClean="0"/>
              <a:t> </a:t>
            </a:r>
            <a:endParaRPr lang="en-US" sz="1800" b="1" dirty="0" smtClean="0"/>
          </a:p>
          <a:p>
            <a:pPr>
              <a:buNone/>
            </a:pPr>
            <a:r>
              <a:rPr lang="en-US" sz="1800" b="1" dirty="0" smtClean="0"/>
              <a:t>       </a:t>
            </a:r>
          </a:p>
          <a:p>
            <a:pPr>
              <a:buNone/>
            </a:pP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258762"/>
          </a:xfrm>
        </p:spPr>
        <p:txBody>
          <a:bodyPr>
            <a:noAutofit/>
          </a:bodyPr>
          <a:lstStyle/>
          <a:p>
            <a:pPr algn="l"/>
            <a:r>
              <a:rPr lang="en-US" sz="3200" b="1" dirty="0" smtClean="0"/>
              <a:t>DUTIES OF A COMPANY AUDITOR</a:t>
            </a:r>
            <a:endParaRPr lang="en-US" sz="3200" b="1" dirty="0"/>
          </a:p>
        </p:txBody>
      </p:sp>
      <p:sp>
        <p:nvSpPr>
          <p:cNvPr id="3" name="Content Placeholder 2"/>
          <p:cNvSpPr>
            <a:spLocks noGrp="1"/>
          </p:cNvSpPr>
          <p:nvPr>
            <p:ph idx="1"/>
          </p:nvPr>
        </p:nvSpPr>
        <p:spPr>
          <a:xfrm>
            <a:off x="304800" y="685800"/>
            <a:ext cx="8382000" cy="6019800"/>
          </a:xfrm>
        </p:spPr>
        <p:txBody>
          <a:bodyPr>
            <a:normAutofit fontScale="92500"/>
          </a:bodyPr>
          <a:lstStyle/>
          <a:p>
            <a:r>
              <a:rPr lang="en-US" sz="1600" dirty="0" smtClean="0"/>
              <a:t>The duties of an auditor of a company are discussed below:</a:t>
            </a:r>
          </a:p>
          <a:p>
            <a:r>
              <a:rPr lang="en-US" sz="2800" dirty="0" smtClean="0"/>
              <a:t>Duties under section 143 (1) </a:t>
            </a:r>
          </a:p>
          <a:p>
            <a:r>
              <a:rPr lang="en-US" sz="1600" dirty="0" smtClean="0"/>
              <a:t>An auditor is required to enquire</a:t>
            </a:r>
          </a:p>
          <a:p>
            <a:r>
              <a:rPr lang="en-US" sz="1600" dirty="0" smtClean="0"/>
              <a:t>(a) Whether loan and advances made by the company have been properly secured whether term and conditions there of are prejudicial to the interest of company or its members.</a:t>
            </a:r>
          </a:p>
          <a:p>
            <a:r>
              <a:rPr lang="en-US" sz="1600" dirty="0" smtClean="0"/>
              <a:t>(b)Whether transaction of the company merely by book entry or entry are prejudicial to the interests of the company </a:t>
            </a:r>
          </a:p>
          <a:p>
            <a:r>
              <a:rPr lang="en-US" sz="1600" dirty="0" smtClean="0"/>
              <a:t>(c)Where the company, not an investment or banking company, whether assets of the company being shares or debentures and other securities have been sold at a price less than at which these were purchased </a:t>
            </a:r>
          </a:p>
          <a:p>
            <a:r>
              <a:rPr lang="en-US" sz="1600" dirty="0" smtClean="0"/>
              <a:t>(d)Where loans and advances made by the company have been shown as deposits</a:t>
            </a:r>
          </a:p>
          <a:p>
            <a:r>
              <a:rPr lang="en-US" sz="1600" dirty="0" smtClean="0"/>
              <a:t>(e)Whether personal expenses have been charged to revenue accounts</a:t>
            </a:r>
          </a:p>
          <a:p>
            <a:r>
              <a:rPr lang="en-US" sz="2400" b="1" dirty="0" smtClean="0"/>
              <a:t>Duties under sec 143(2) To make reports or shareholders</a:t>
            </a:r>
          </a:p>
          <a:p>
            <a:pPr>
              <a:buNone/>
            </a:pPr>
            <a:r>
              <a:rPr lang="en-US" sz="1600" dirty="0" smtClean="0"/>
              <a:t>       The auditors shall make a reports to the members of the company on the accounts examined by him and every financial statement to be laid before the company in general  meeting. The shall take into account provision of this Act, the accounting and audit standards. The auditor shall state in his reports to the best of his information and knowledge, the said accounts and financial statements whether give a true and fair view or not, of the state of company’s affairs at the end of financial year and profit and loss account and case flow statement for the financial years and such matters as maybe prescribe   </a:t>
            </a:r>
            <a:endParaRPr lang="en-US" sz="1600" dirty="0"/>
          </a:p>
        </p:txBody>
      </p:sp>
      <p:sp>
        <p:nvSpPr>
          <p:cNvPr id="4" name="5-Point Star 3"/>
          <p:cNvSpPr/>
          <p:nvPr/>
        </p:nvSpPr>
        <p:spPr>
          <a:xfrm>
            <a:off x="304800" y="2286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auditor of sole trader</a:t>
            </a:r>
          </a:p>
          <a:p>
            <a:r>
              <a:rPr lang="en-US" dirty="0" smtClean="0"/>
              <a:t>The auditor of partnership firm</a:t>
            </a:r>
          </a:p>
          <a:p>
            <a:r>
              <a:rPr lang="en-US" dirty="0" smtClean="0"/>
              <a:t>Special point regarding the conduct of partnership firm’s audit</a:t>
            </a:r>
          </a:p>
          <a:p>
            <a:r>
              <a:rPr lang="en-US" dirty="0" smtClean="0"/>
              <a:t>The auditor of a limited company</a:t>
            </a:r>
          </a:p>
          <a:p>
            <a:r>
              <a:rPr lang="en-US" dirty="0" smtClean="0"/>
              <a:t>Appointment of companies auditors</a:t>
            </a:r>
          </a:p>
          <a:p>
            <a:r>
              <a:rPr lang="en-US" dirty="0" smtClean="0"/>
              <a:t>Removal,resignation of auditor etc</a:t>
            </a:r>
          </a:p>
          <a:p>
            <a:r>
              <a:rPr lang="en-US" dirty="0" smtClean="0"/>
              <a:t>Eligibility,qualifications and disqualifications of auditors </a:t>
            </a:r>
            <a:endParaRPr lang="en-US" dirty="0"/>
          </a:p>
        </p:txBody>
      </p:sp>
      <p:sp>
        <p:nvSpPr>
          <p:cNvPr id="2" name="Title 1"/>
          <p:cNvSpPr>
            <a:spLocks noGrp="1"/>
          </p:cNvSpPr>
          <p:nvPr>
            <p:ph type="title"/>
          </p:nvPr>
        </p:nvSpPr>
        <p:spPr/>
        <p:txBody>
          <a:bodyPr>
            <a:normAutofit/>
          </a:bodyPr>
          <a:lstStyle/>
          <a:p>
            <a:r>
              <a:rPr lang="en-US" sz="6000" dirty="0" smtClean="0"/>
              <a:t>Contents</a:t>
            </a:r>
            <a:endParaRPr lang="en-US" sz="6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sz="2800" b="1" dirty="0" smtClean="0"/>
              <a:t>  </a:t>
            </a:r>
            <a:r>
              <a:rPr lang="en-US" sz="3100" b="1" dirty="0" smtClean="0"/>
              <a:t>Duties</a:t>
            </a:r>
            <a:r>
              <a:rPr lang="en-US" sz="2800" b="1" dirty="0" smtClean="0"/>
              <a:t> under </a:t>
            </a:r>
            <a:r>
              <a:rPr lang="en-US" sz="3600" b="1" dirty="0" smtClean="0"/>
              <a:t>Sec.143(3)The</a:t>
            </a:r>
            <a:r>
              <a:rPr lang="en-US" sz="2800" b="1" dirty="0" smtClean="0"/>
              <a:t> auditor’s reports to state :</a:t>
            </a:r>
            <a:endParaRPr lang="en-US" sz="2800" b="1" dirty="0"/>
          </a:p>
        </p:txBody>
      </p:sp>
      <p:sp>
        <p:nvSpPr>
          <p:cNvPr id="3" name="Content Placeholder 2"/>
          <p:cNvSpPr>
            <a:spLocks noGrp="1"/>
          </p:cNvSpPr>
          <p:nvPr>
            <p:ph idx="1"/>
          </p:nvPr>
        </p:nvSpPr>
        <p:spPr>
          <a:xfrm>
            <a:off x="304800" y="1066800"/>
            <a:ext cx="8610600" cy="5791200"/>
          </a:xfrm>
        </p:spPr>
        <p:txBody>
          <a:bodyPr>
            <a:normAutofit lnSpcReduction="10000"/>
          </a:bodyPr>
          <a:lstStyle/>
          <a:p>
            <a:r>
              <a:rPr lang="en-US" sz="1600" dirty="0" smtClean="0"/>
              <a:t>(a) Whether audit reports of any branch office of the company  audited by an other person has been sent to him.</a:t>
            </a:r>
          </a:p>
          <a:p>
            <a:r>
              <a:rPr lang="en-US" sz="1600" dirty="0" smtClean="0"/>
              <a:t>(b)Whether company’s balance sheet and profit and loss accounts dealt with in the report are in agreement with books of account and returns.</a:t>
            </a:r>
          </a:p>
          <a:p>
            <a:r>
              <a:rPr lang="en-US" sz="1600" dirty="0" smtClean="0"/>
              <a:t>(c)Whether in his, opinion financial statement comply with the accounting standards</a:t>
            </a:r>
          </a:p>
          <a:p>
            <a:r>
              <a:rPr lang="en-US" sz="1600" dirty="0" smtClean="0"/>
              <a:t>(d)Whether any director is disqualified from being appointed as director u/s 164(2)</a:t>
            </a:r>
          </a:p>
          <a:p>
            <a:r>
              <a:rPr lang="en-US" sz="1600" dirty="0" smtClean="0"/>
              <a:t>(e)any qualification, reservation or adverse remark relating to the maintenance of accounts and other matters connected therewith.</a:t>
            </a:r>
          </a:p>
          <a:p>
            <a:r>
              <a:rPr lang="en-US" sz="1600" dirty="0" smtClean="0"/>
              <a:t>(f)whether company has adequate internal financial control system in place and their operating effectiveness.</a:t>
            </a:r>
          </a:p>
          <a:p>
            <a:pPr>
              <a:buNone/>
            </a:pPr>
            <a:r>
              <a:rPr lang="en-US" sz="2800" dirty="0" smtClean="0"/>
              <a:t>Section 143 (4)Reasons for negative or with a qualification audit report</a:t>
            </a:r>
          </a:p>
          <a:p>
            <a:pPr>
              <a:buNone/>
            </a:pPr>
            <a:r>
              <a:rPr lang="en-US" sz="1600" dirty="0" smtClean="0"/>
              <a:t>        If any matter required to be included in audit reports has been answered in negative or with qualification, it shall state reasons therefore.</a:t>
            </a:r>
          </a:p>
          <a:p>
            <a:pPr>
              <a:buNone/>
            </a:pPr>
            <a:endParaRPr lang="en-US" sz="1600" dirty="0" smtClean="0"/>
          </a:p>
          <a:p>
            <a:r>
              <a:rPr lang="en-US" sz="2800" dirty="0" smtClean="0"/>
              <a:t>Section 143 (5)Duties of Auditor of Government Company</a:t>
            </a:r>
          </a:p>
        </p:txBody>
      </p:sp>
      <p:sp>
        <p:nvSpPr>
          <p:cNvPr id="4" name="5-Point Star 3"/>
          <p:cNvSpPr/>
          <p:nvPr/>
        </p:nvSpPr>
        <p:spPr>
          <a:xfrm>
            <a:off x="304800" y="3048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86800" cy="533400"/>
          </a:xfrm>
        </p:spPr>
        <p:txBody>
          <a:bodyPr>
            <a:normAutofit fontScale="90000"/>
          </a:bodyPr>
          <a:lstStyle/>
          <a:p>
            <a:pPr algn="l"/>
            <a:r>
              <a:rPr lang="en-US" sz="3600" dirty="0" smtClean="0"/>
              <a:t> </a:t>
            </a:r>
            <a:br>
              <a:rPr lang="en-US" sz="3600" dirty="0" smtClean="0"/>
            </a:br>
            <a:r>
              <a:rPr lang="en-US" sz="3600" dirty="0" smtClean="0"/>
              <a:t>Section 143 (5)Duties of Auditor of Government Company</a:t>
            </a:r>
            <a:r>
              <a:rPr lang="en-US" dirty="0" smtClean="0"/>
              <a:t/>
            </a:r>
            <a:br>
              <a:rPr lang="en-US" dirty="0" smtClean="0"/>
            </a:br>
            <a:endParaRPr lang="en-US" dirty="0"/>
          </a:p>
        </p:txBody>
      </p:sp>
      <p:sp>
        <p:nvSpPr>
          <p:cNvPr id="3" name="Content Placeholder 2"/>
          <p:cNvSpPr>
            <a:spLocks noGrp="1"/>
          </p:cNvSpPr>
          <p:nvPr>
            <p:ph idx="1"/>
          </p:nvPr>
        </p:nvSpPr>
        <p:spPr>
          <a:xfrm>
            <a:off x="152400" y="990600"/>
            <a:ext cx="8991600" cy="5867400"/>
          </a:xfrm>
        </p:spPr>
        <p:txBody>
          <a:bodyPr>
            <a:normAutofit/>
          </a:bodyPr>
          <a:lstStyle/>
          <a:p>
            <a:pPr>
              <a:buNone/>
            </a:pPr>
            <a:r>
              <a:rPr lang="en-US" sz="1600" dirty="0" smtClean="0"/>
              <a:t>The auditor of such companies has to audit the accounts in the manner as directed by Comptroller and Auditor General and submit copy of audit report to Comptroller and Auditor-General</a:t>
            </a:r>
          </a:p>
          <a:p>
            <a:pPr>
              <a:buNone/>
            </a:pPr>
            <a:r>
              <a:rPr lang="en-US" dirty="0" smtClean="0"/>
              <a:t>Section 143 (8) Duties of Branch Auditor</a:t>
            </a:r>
          </a:p>
          <a:p>
            <a:pPr>
              <a:buNone/>
            </a:pPr>
            <a:r>
              <a:rPr lang="en-US" sz="1800" dirty="0" smtClean="0"/>
              <a:t>When a company has a branch office</a:t>
            </a:r>
          </a:p>
          <a:p>
            <a:pPr>
              <a:buNone/>
            </a:pPr>
            <a:r>
              <a:rPr lang="en-US" sz="1800" dirty="0"/>
              <a:t> </a:t>
            </a:r>
            <a:r>
              <a:rPr lang="en-US" sz="1800" dirty="0" smtClean="0"/>
              <a:t> </a:t>
            </a:r>
            <a:r>
              <a:rPr lang="en-US" sz="1600" dirty="0" smtClean="0"/>
              <a:t>(a) The accounts of branch office shall be audited by company’s manner or by any other person qualified for appointment as company auditor</a:t>
            </a:r>
          </a:p>
          <a:p>
            <a:pPr>
              <a:buNone/>
            </a:pPr>
            <a:r>
              <a:rPr lang="en-US" sz="1600" dirty="0"/>
              <a:t> </a:t>
            </a:r>
            <a:r>
              <a:rPr lang="en-US" sz="1600" dirty="0" smtClean="0"/>
              <a:t> (b) Where branch office is situated outside India accounts ob branch office shall be audited by company’s auditor or any other person qualified to act as auditor in accordance to the law of that country.</a:t>
            </a:r>
          </a:p>
          <a:p>
            <a:pPr>
              <a:buNone/>
            </a:pPr>
            <a:r>
              <a:rPr lang="en-US" sz="1600" dirty="0" smtClean="0"/>
              <a:t>(c) The duties and powers of company’s auditor and branch auditor shall be such as may be prescribed. </a:t>
            </a:r>
          </a:p>
          <a:p>
            <a:pPr>
              <a:buNone/>
            </a:pPr>
            <a:r>
              <a:rPr lang="en-US" sz="1600" dirty="0" smtClean="0"/>
              <a:t>(d) The branch auditor shall prepare a report on accounts of the branch examined by him and send it to company’s auditor.</a:t>
            </a:r>
          </a:p>
          <a:p>
            <a:pPr>
              <a:buNone/>
            </a:pPr>
            <a:r>
              <a:rPr lang="en-US" sz="2800" dirty="0" smtClean="0"/>
              <a:t>Section 143 (9)Duty to company with auditing standards </a:t>
            </a:r>
          </a:p>
          <a:p>
            <a:pPr>
              <a:buNone/>
            </a:pPr>
            <a:r>
              <a:rPr lang="en-US" sz="2400" dirty="0" smtClean="0"/>
              <a:t>   By every auditor</a:t>
            </a:r>
          </a:p>
          <a:p>
            <a:pPr>
              <a:buNone/>
            </a:pP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457200"/>
          </a:xfrm>
        </p:spPr>
        <p:txBody>
          <a:bodyPr>
            <a:normAutofit fontScale="90000"/>
          </a:bodyPr>
          <a:lstStyle/>
          <a:p>
            <a:pPr algn="l"/>
            <a:r>
              <a:rPr lang="en-US" sz="3200" dirty="0" smtClean="0"/>
              <a:t>Sec 146 Auditor to attend general meeting </a:t>
            </a:r>
            <a:endParaRPr lang="en-US" sz="3200" dirty="0"/>
          </a:p>
        </p:txBody>
      </p:sp>
      <p:sp>
        <p:nvSpPr>
          <p:cNvPr id="3" name="Content Placeholder 2"/>
          <p:cNvSpPr>
            <a:spLocks noGrp="1"/>
          </p:cNvSpPr>
          <p:nvPr>
            <p:ph idx="1"/>
          </p:nvPr>
        </p:nvSpPr>
        <p:spPr>
          <a:xfrm>
            <a:off x="152400" y="762000"/>
            <a:ext cx="8763000" cy="6096000"/>
          </a:xfrm>
        </p:spPr>
        <p:txBody>
          <a:bodyPr>
            <a:normAutofit/>
          </a:bodyPr>
          <a:lstStyle/>
          <a:p>
            <a:pPr>
              <a:buNone/>
            </a:pPr>
            <a:r>
              <a:rPr lang="en-US" sz="1800" dirty="0" smtClean="0"/>
              <a:t>      The auditor shall attend, except exempted , either himself or through authorized representative any general meeting and shall have right t be heard at such meeting on any part of business which concerns him</a:t>
            </a:r>
            <a:r>
              <a:rPr lang="en-US" sz="1600" dirty="0" smtClean="0"/>
              <a:t>.</a:t>
            </a:r>
          </a:p>
          <a:p>
            <a:pPr>
              <a:buNone/>
            </a:pPr>
            <a:r>
              <a:rPr lang="en-US" sz="2400" dirty="0"/>
              <a:t> </a:t>
            </a:r>
            <a:r>
              <a:rPr lang="en-US" sz="2400" dirty="0" smtClean="0"/>
              <a:t>     </a:t>
            </a:r>
            <a:r>
              <a:rPr lang="en-US" sz="4000" dirty="0" smtClean="0"/>
              <a:t>CONTRACTUAL DUTIES </a:t>
            </a:r>
          </a:p>
          <a:p>
            <a:pPr>
              <a:buNone/>
            </a:pPr>
            <a:r>
              <a:rPr lang="en-US" sz="1600" dirty="0"/>
              <a:t> </a:t>
            </a:r>
            <a:r>
              <a:rPr lang="en-US" sz="1600" dirty="0" smtClean="0"/>
              <a:t>       A professional accountant may be hired by a company for purpose other than the statutory audit. In all such cases the duty of the auditor will depended upon the terms and condition of his appointment.</a:t>
            </a:r>
          </a:p>
          <a:p>
            <a:pPr>
              <a:buNone/>
            </a:pPr>
            <a:r>
              <a:rPr lang="en-US" sz="2800" dirty="0" smtClean="0"/>
              <a:t>    </a:t>
            </a:r>
            <a:r>
              <a:rPr lang="en-US" dirty="0" smtClean="0"/>
              <a:t>JOINT AUDITORS </a:t>
            </a:r>
            <a:endParaRPr lang="en-US" sz="2800" dirty="0" smtClean="0"/>
          </a:p>
          <a:p>
            <a:pPr>
              <a:buNone/>
            </a:pPr>
            <a:r>
              <a:rPr lang="en-US" sz="1600" dirty="0" smtClean="0"/>
              <a:t>       The times two or more auditors may be appointed to conduct the audit of a company as in case of large companies like insurance and banking  companies having wide geographical network. In such cases each auditor is jointly liable and responsible for entire audit. However where the work performed by the auditors by mutual agreement, it may be desirable for each auditors to avoid responsibility for the work he has not performed. This can be done by specify  stating in his report the extent of audit work done by him.</a:t>
            </a:r>
          </a:p>
          <a:p>
            <a:pPr>
              <a:buNone/>
            </a:pPr>
            <a:endParaRPr lang="en-US" sz="2800" dirty="0" smtClean="0"/>
          </a:p>
          <a:p>
            <a:pPr>
              <a:buNone/>
            </a:pPr>
            <a:endParaRPr lang="en-US" sz="1600" dirty="0" smtClean="0"/>
          </a:p>
          <a:p>
            <a:pPr>
              <a:buNone/>
            </a:pPr>
            <a:endParaRPr lang="en-US" sz="1600" dirty="0" smtClean="0"/>
          </a:p>
          <a:p>
            <a:pPr>
              <a:buNone/>
            </a:pPr>
            <a:endParaRPr lang="en-US" sz="1600" dirty="0"/>
          </a:p>
        </p:txBody>
      </p:sp>
      <p:sp>
        <p:nvSpPr>
          <p:cNvPr id="5" name="5-Point Star 4"/>
          <p:cNvSpPr/>
          <p:nvPr/>
        </p:nvSpPr>
        <p:spPr>
          <a:xfrm>
            <a:off x="304800" y="3276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228600" y="1905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 </a:t>
            </a:r>
            <a:r>
              <a:rPr lang="en-US" sz="4000" b="1" dirty="0" smtClean="0"/>
              <a:t>Other Duties under  The Companies Act:</a:t>
            </a:r>
            <a:endParaRPr lang="en-US" sz="4000" b="1" dirty="0"/>
          </a:p>
        </p:txBody>
      </p:sp>
      <p:sp>
        <p:nvSpPr>
          <p:cNvPr id="3" name="Content Placeholder 2"/>
          <p:cNvSpPr>
            <a:spLocks noGrp="1"/>
          </p:cNvSpPr>
          <p:nvPr>
            <p:ph idx="1"/>
          </p:nvPr>
        </p:nvSpPr>
        <p:spPr>
          <a:xfrm>
            <a:off x="457200" y="1371600"/>
            <a:ext cx="8229600" cy="5105400"/>
          </a:xfrm>
        </p:spPr>
        <p:txBody>
          <a:bodyPr>
            <a:normAutofit/>
          </a:bodyPr>
          <a:lstStyle/>
          <a:p>
            <a:pPr marL="514350" indent="-514350">
              <a:buFont typeface="+mj-lt"/>
              <a:buAutoNum type="arabicPeriod"/>
            </a:pPr>
            <a:r>
              <a:rPr lang="en-US" sz="1800" dirty="0" smtClean="0"/>
              <a:t>It is the statutory  duty of the auditor, or a partner of the firm of accountants practicing in India to sign audit report  (Section 145).</a:t>
            </a:r>
          </a:p>
          <a:p>
            <a:pPr marL="514350" indent="-514350">
              <a:buFont typeface="+mj-lt"/>
              <a:buAutoNum type="arabicPeriod"/>
            </a:pPr>
            <a:r>
              <a:rPr lang="en-US" sz="1800" dirty="0" smtClean="0"/>
              <a:t>Part II and III of schedule III of Companies  Act, an auditor has the duty to report on certain matters included in the prospectus of the Company (Section 26).</a:t>
            </a:r>
          </a:p>
          <a:p>
            <a:pPr marL="514350" indent="-514350">
              <a:buFont typeface="+mj-lt"/>
              <a:buAutoNum type="arabicPeriod"/>
            </a:pPr>
            <a:r>
              <a:rPr lang="en-US" sz="1800" dirty="0" smtClean="0"/>
              <a:t>If a company goes into voluntary winding up, the directors are required to file a declaration of solvency. It is the duty of the auditor to give a report to be attached to such a declaration (section 305).</a:t>
            </a:r>
          </a:p>
          <a:p>
            <a:pPr marL="514350" indent="-514350">
              <a:buFont typeface="+mj-lt"/>
              <a:buAutoNum type="arabicPeriod"/>
            </a:pPr>
            <a:r>
              <a:rPr lang="en-US" sz="1800" dirty="0" smtClean="0"/>
              <a:t>It is the duty of an auditor “ to preserve and produce to an inspector or any other person authorized by him in this behalf with the previous approval of the Central Government all books and papers of, or relating to the company or, as the case may be, of or relating to other body corporate which are in their custody or power and otherwise to give to the inspector all assistance in connection with the investigation which they are reasonably able to give.</a:t>
            </a:r>
            <a:endParaRPr lang="en-US" sz="1800" dirty="0"/>
          </a:p>
        </p:txBody>
      </p:sp>
      <p:sp>
        <p:nvSpPr>
          <p:cNvPr id="4" name="5-Point Star 3"/>
          <p:cNvSpPr/>
          <p:nvPr/>
        </p:nvSpPr>
        <p:spPr>
          <a:xfrm>
            <a:off x="0" y="4572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91400" cy="1143000"/>
          </a:xfrm>
        </p:spPr>
        <p:txBody>
          <a:bodyPr/>
          <a:lstStyle/>
          <a:p>
            <a:r>
              <a:rPr lang="en-US" dirty="0" smtClean="0"/>
              <a:t>Duty Of Care</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sz="1800" dirty="0" smtClean="0"/>
              <a:t>An auditor of a company must be honest and must exercise reasonable skill and care, otherwise he may be suede case for damages. On this aspect of his duties it was observed in </a:t>
            </a:r>
            <a:r>
              <a:rPr lang="en-US" sz="1800" i="1" dirty="0" smtClean="0"/>
              <a:t>Re Kingston Cotton Mills Case (1896) 2 </a:t>
            </a:r>
            <a:r>
              <a:rPr lang="en-US" sz="1800" i="1" dirty="0" err="1" smtClean="0"/>
              <a:t>ch</a:t>
            </a:r>
            <a:r>
              <a:rPr lang="en-US" sz="1800" i="1" dirty="0" smtClean="0"/>
              <a:t>. 279, that , </a:t>
            </a:r>
            <a:r>
              <a:rPr lang="en-US" sz="1800" dirty="0" smtClean="0"/>
              <a:t>“ it is the duty of an auditor to bring to bear on the work he has perform that skill, care and caution which is reasonably competent, careful and cautions auditor will use. What is reasonable skill care and cautions will depend on the particular circumstances of each case. An auditor is not bound to be a detective, or as was said to approach his work with suspicion, or wit a foregone conclusion that there is something wrong.</a:t>
            </a:r>
          </a:p>
          <a:p>
            <a:r>
              <a:rPr lang="en-US" dirty="0" smtClean="0"/>
              <a:t>Duties of Auditor in Relation to Mandatory  Accounting Standards</a:t>
            </a:r>
          </a:p>
          <a:p>
            <a:r>
              <a:rPr lang="en-US" sz="1800" dirty="0" smtClean="0"/>
              <a:t>According to the decision of council of the institute of chartered accountant of India,  it has been resolved that while discharging their attest functions, it will be the duty of the members of the institutes, to ensure the accounting standards are implemented in the presentation of financial statements covered by their audit reports.</a:t>
            </a:r>
          </a:p>
          <a:p>
            <a:endParaRPr lang="en-US" sz="1800" dirty="0" smtClean="0"/>
          </a:p>
          <a:p>
            <a:endParaRPr lang="en-US" sz="1800" dirty="0" smtClean="0"/>
          </a:p>
          <a:p>
            <a:endParaRPr lang="en-US" sz="1800" dirty="0" smtClean="0"/>
          </a:p>
        </p:txBody>
      </p:sp>
      <p:sp>
        <p:nvSpPr>
          <p:cNvPr id="4" name="5-Point Star 3"/>
          <p:cNvSpPr/>
          <p:nvPr/>
        </p:nvSpPr>
        <p:spPr>
          <a:xfrm>
            <a:off x="457200" y="533400"/>
            <a:ext cx="7620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Duty to Know the Duties</a:t>
            </a:r>
          </a:p>
          <a:p>
            <a:pPr>
              <a:buNone/>
            </a:pPr>
            <a:r>
              <a:rPr lang="en-US" dirty="0" smtClean="0"/>
              <a:t>  	</a:t>
            </a:r>
            <a:r>
              <a:rPr lang="en-US" sz="1800" dirty="0" smtClean="0"/>
              <a:t>The auditors are duty bound to become aware of their duties under he companies act. They should understand the articles of associations of the company. Some times these may contain some additional duties. There ignorance will not be an excuse to avoid the liability on account of negligence.</a:t>
            </a:r>
          </a:p>
          <a:p>
            <a:pPr>
              <a:buNone/>
            </a:pPr>
            <a:endParaRPr lang="en-US" sz="1800" dirty="0" smtClean="0"/>
          </a:p>
          <a:p>
            <a:r>
              <a:rPr lang="en-US" sz="3600" dirty="0" smtClean="0"/>
              <a:t>Professional Duties</a:t>
            </a:r>
          </a:p>
          <a:p>
            <a:r>
              <a:rPr lang="en-US" sz="1800" dirty="0" smtClean="0"/>
              <a:t>Every profession governs itself through code of conduct or ethics. The members of the profession of accounting are also excepted to observed ethics given to them by the institute of chartered accountants of India. For example when a person is appointed as auditor of company, he should correspond with the previous auditor before expecting the assignment.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Rights of the company auditor</a:t>
            </a:r>
          </a:p>
          <a:p>
            <a:r>
              <a:rPr lang="en-US" dirty="0" smtClean="0"/>
              <a:t>Auditor’s lien</a:t>
            </a:r>
          </a:p>
          <a:p>
            <a:r>
              <a:rPr lang="en-US" dirty="0" smtClean="0"/>
              <a:t>Duties of a company auditor</a:t>
            </a:r>
          </a:p>
          <a:p>
            <a:r>
              <a:rPr lang="en-US" dirty="0" smtClean="0"/>
              <a:t>Duties under section 143</a:t>
            </a:r>
          </a:p>
          <a:p>
            <a:r>
              <a:rPr lang="en-US" dirty="0" smtClean="0"/>
              <a:t>Others duties under the company act</a:t>
            </a:r>
          </a:p>
          <a:p>
            <a:r>
              <a:rPr lang="en-US" dirty="0" smtClean="0"/>
              <a:t>Contractual duties</a:t>
            </a:r>
          </a:p>
          <a:p>
            <a:r>
              <a:rPr lang="en-US" dirty="0" smtClean="0"/>
              <a:t>Duties of care</a:t>
            </a:r>
          </a:p>
          <a:p>
            <a:r>
              <a:rPr lang="en-US" dirty="0" smtClean="0"/>
              <a:t>Joint auditors</a:t>
            </a:r>
            <a:endParaRPr lang="en-US" dirty="0"/>
          </a:p>
        </p:txBody>
      </p:sp>
      <p:sp>
        <p:nvSpPr>
          <p:cNvPr id="2" name="Title 1"/>
          <p:cNvSpPr>
            <a:spLocks noGrp="1"/>
          </p:cNvSpPr>
          <p:nvPr>
            <p:ph type="title"/>
          </p:nvPr>
        </p:nvSpPr>
        <p:spPr/>
        <p:txBody>
          <a:bodyPr>
            <a:normAutofit/>
          </a:bodyPr>
          <a:lstStyle/>
          <a:p>
            <a:r>
              <a:rPr lang="en-US" sz="5400" dirty="0" smtClean="0"/>
              <a:t>            Contents</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Appointment,rights and duties of an auditor especially depend upon the form of organisation is such where the audit is not statutory requirement,the rights and duties of the auditor will depend upon the terms and conditions laid down in the letter of appointment. If the audit is governed by a statue, the provisions of the statue will play an important role.</a:t>
            </a:r>
            <a:endParaRPr lang="en-US" dirty="0"/>
          </a:p>
        </p:txBody>
      </p:sp>
      <p:sp>
        <p:nvSpPr>
          <p:cNvPr id="3" name="Title 2"/>
          <p:cNvSpPr>
            <a:spLocks noGrp="1"/>
          </p:cNvSpPr>
          <p:nvPr>
            <p:ph type="title"/>
          </p:nvPr>
        </p:nvSpPr>
        <p:spPr/>
        <p:txBody>
          <a:bodyPr/>
          <a:lstStyle/>
          <a:p>
            <a:r>
              <a:rPr lang="en-US" dirty="0" smtClean="0"/>
              <a:t>              Introduction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5334000"/>
          </a:xfrm>
        </p:spPr>
        <p:txBody>
          <a:bodyPr>
            <a:normAutofit fontScale="92500" lnSpcReduction="20000"/>
          </a:bodyPr>
          <a:lstStyle/>
          <a:p>
            <a:pPr>
              <a:buNone/>
            </a:pPr>
            <a:r>
              <a:rPr lang="en-US" dirty="0" smtClean="0"/>
              <a:t>   A sole proprietor is not required,under any statue to get its accounts audited.But the audit is certainly adviseable,particularly where owner doesn’t have control over transactions.</a:t>
            </a:r>
          </a:p>
          <a:p>
            <a:pPr>
              <a:buNone/>
            </a:pPr>
            <a:r>
              <a:rPr lang="en-US" dirty="0" smtClean="0"/>
              <a:t>   Although no law governs sole trader the audit for the purpose of income tax may become essential, depending upon the nature and volume of business.</a:t>
            </a:r>
          </a:p>
          <a:p>
            <a:pPr>
              <a:buNone/>
            </a:pPr>
            <a:r>
              <a:rPr lang="en-US" dirty="0" smtClean="0"/>
              <a:t>   In the case of sole trader, the auditor generally act as an accountant who also prepares the accounts besides checking their accuracy. So accountant have a duty to carry out audit with care and diligence and to bring out the errors in  notice which will enable to improve the upcoming future account.</a:t>
            </a:r>
          </a:p>
          <a:p>
            <a:pPr>
              <a:buNone/>
            </a:pPr>
            <a:endParaRPr lang="en-US" dirty="0"/>
          </a:p>
        </p:txBody>
      </p:sp>
      <p:sp>
        <p:nvSpPr>
          <p:cNvPr id="3" name="Title 2"/>
          <p:cNvSpPr>
            <a:spLocks noGrp="1"/>
          </p:cNvSpPr>
          <p:nvPr>
            <p:ph type="title"/>
          </p:nvPr>
        </p:nvSpPr>
        <p:spPr>
          <a:xfrm>
            <a:off x="457200" y="0"/>
            <a:ext cx="8229600" cy="868362"/>
          </a:xfrm>
        </p:spPr>
        <p:txBody>
          <a:bodyPr/>
          <a:lstStyle/>
          <a:p>
            <a:r>
              <a:rPr lang="en-US" dirty="0" smtClean="0"/>
              <a:t>The Auditor Of A Sole Trader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   Most of the partnership deeds provide for an audit of accounts of the firm by an independent auditor,although Indian Partnership Act 1932,does not provide for any compulsory audit.</a:t>
            </a:r>
          </a:p>
          <a:p>
            <a:pPr>
              <a:buNone/>
            </a:pPr>
            <a:r>
              <a:rPr lang="en-US" dirty="0" smtClean="0"/>
              <a:t>   Following are the advantages of audit of a   partnership firm:</a:t>
            </a:r>
          </a:p>
          <a:p>
            <a:pPr>
              <a:buNone/>
            </a:pPr>
            <a:r>
              <a:rPr lang="en-US" dirty="0" smtClean="0"/>
              <a:t>1.It helps in settling accounts between the partners and thereby dispute is avoided.</a:t>
            </a:r>
          </a:p>
          <a:p>
            <a:pPr>
              <a:buNone/>
            </a:pPr>
            <a:r>
              <a:rPr lang="en-US" dirty="0" smtClean="0"/>
              <a:t>2.It facilitate the settlement of account required on the retirement ,death and admission of a partner.</a:t>
            </a:r>
          </a:p>
          <a:p>
            <a:pPr>
              <a:buNone/>
            </a:pPr>
            <a:r>
              <a:rPr lang="en-US" dirty="0" smtClean="0"/>
              <a:t>3.Sleeping partners can get a reliable report on the account of the firm.</a:t>
            </a:r>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The Auditor Of A Partnership Firm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The auditor of a partnership should carefully inspect the partnership deed and note down the various provisions. Where the deed is silent on some of the provisions, it will be desirable to keep in  mind the important provisions of Partnership Act. The important provisions are :</a:t>
            </a:r>
          </a:p>
          <a:p>
            <a:pPr>
              <a:buNone/>
            </a:pPr>
            <a:r>
              <a:rPr lang="en-US" dirty="0" smtClean="0"/>
              <a:t>1.The profit and loss sharing ratio of all the partners should be equal.</a:t>
            </a:r>
          </a:p>
          <a:p>
            <a:pPr>
              <a:buNone/>
            </a:pPr>
            <a:r>
              <a:rPr lang="en-US" dirty="0" smtClean="0"/>
              <a:t>2. A partner is not entitled any remuneration .</a:t>
            </a:r>
          </a:p>
          <a:p>
            <a:pPr>
              <a:buNone/>
            </a:pPr>
            <a:r>
              <a:rPr lang="en-US" dirty="0" smtClean="0"/>
              <a:t>3.A partner is not entitled interest on capital but he can claim interest@ 6% p.a on any amount advanced by him to firm. </a:t>
            </a:r>
          </a:p>
          <a:p>
            <a:pPr>
              <a:buNone/>
            </a:pPr>
            <a:r>
              <a:rPr lang="en-US" dirty="0" smtClean="0"/>
              <a:t>4.In settling the accounts of a firm after dissolution, the goodwill is to be include in  the asset of the firm.</a:t>
            </a:r>
            <a:endParaRPr lang="en-US" dirty="0"/>
          </a:p>
        </p:txBody>
      </p:sp>
      <p:sp>
        <p:nvSpPr>
          <p:cNvPr id="3" name="Title 2"/>
          <p:cNvSpPr>
            <a:spLocks noGrp="1"/>
          </p:cNvSpPr>
          <p:nvPr>
            <p:ph type="title"/>
          </p:nvPr>
        </p:nvSpPr>
        <p:spPr/>
        <p:txBody>
          <a:bodyPr>
            <a:normAutofit/>
          </a:bodyPr>
          <a:lstStyle/>
          <a:p>
            <a:r>
              <a:rPr lang="en-US" sz="2800" dirty="0" smtClean="0"/>
              <a:t>Special Points Regarding The Conduct Of Partnership Firm’s Audit</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statue governing companies provides for compulsory audit of the companies accounts. Sections 139 to 148 of Indian companies act,2013 contain the specific provisions regarding audit. Similar provisions, existed in the earlier forms of companies Act.</a:t>
            </a:r>
          </a:p>
          <a:p>
            <a:pPr>
              <a:buNone/>
            </a:pPr>
            <a:r>
              <a:rPr lang="en-US" dirty="0" smtClean="0"/>
              <a:t>   These sections deal with qualification, disqualification ,appointment,re-appointment ,removal,rights,duties  and report of the auditor.</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The Auditor Of A Limited Company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577</TotalTime>
  <Words>4190</Words>
  <Application>Microsoft Office PowerPoint</Application>
  <PresentationFormat>On-screen Show (4:3)</PresentationFormat>
  <Paragraphs>180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Subject: Auditing Topic:Appointment,Remuneration,Rights and Duties Of An Auditor  Course: B.com Part-I (H) Dr. Ishtiaque Ahmed    Dept. of Commerce     Purnea College, Purnia    Email:driahmedar@gmail.com </vt:lpstr>
      <vt:lpstr>Department of Commmerce Purnea College Purnia </vt:lpstr>
      <vt:lpstr>Contents</vt:lpstr>
      <vt:lpstr>            Contents</vt:lpstr>
      <vt:lpstr>              Introduction</vt:lpstr>
      <vt:lpstr>The Auditor Of A Sole Trader</vt:lpstr>
      <vt:lpstr>The Auditor Of A Partnership Firm </vt:lpstr>
      <vt:lpstr>Special Points Regarding The Conduct Of Partnership Firm’s Audit</vt:lpstr>
      <vt:lpstr>The Auditor Of A Limited Company</vt:lpstr>
      <vt:lpstr>Appointment of Companies Auditor</vt:lpstr>
      <vt:lpstr>2.Appointment of first auditor In case of government company:sec 139(7)</vt:lpstr>
      <vt:lpstr>3.(i)appointment of subsequent auditor in case of non- government company:sec 139(1)</vt:lpstr>
      <vt:lpstr>(ii)Period for which appointment is to be made:sec 139(2)</vt:lpstr>
      <vt:lpstr>(iii)Rotation of partner of auditor firm or conduct of audit by more than one auditor:sec 139(2)</vt:lpstr>
      <vt:lpstr>4.Appointment of subsequent auditor in case of government company sec :139(3)</vt:lpstr>
      <vt:lpstr>5.Casual vacancies of auditor:sec 139(8)</vt:lpstr>
      <vt:lpstr>6.Reappointment of retiring auditor:sec 139(9)</vt:lpstr>
      <vt:lpstr>7.Where no auditor is appointed or reappointed at annual general meeting:sec 139(10)</vt:lpstr>
      <vt:lpstr>Removal, Resignation of Auditor etc.</vt:lpstr>
      <vt:lpstr>3.If the auditor does not comply with sub-section 2,he shall be punishable with fine which shall not be less than 50000rs which may extend upto 500000rs.</vt:lpstr>
      <vt:lpstr>Eligibility,qualifications and disqualifications of auditors(sec 141)</vt:lpstr>
      <vt:lpstr>Disqualification of auditor</vt:lpstr>
      <vt:lpstr>Ceilings of number of audits: sec 141(3g)</vt:lpstr>
      <vt:lpstr>Remuneration of Auditors sec:142</vt:lpstr>
      <vt:lpstr>RIGHTS OF THE COMPANY AUDITOR</vt:lpstr>
      <vt:lpstr>PowerPoint Presentation</vt:lpstr>
      <vt:lpstr>PowerPoint Presentation</vt:lpstr>
      <vt:lpstr>PowerPoint Presentation</vt:lpstr>
      <vt:lpstr>DUTIES OF A COMPANY AUDITOR</vt:lpstr>
      <vt:lpstr>  Duties under Sec.143(3)The auditor’s reports to state :</vt:lpstr>
      <vt:lpstr>  Section 143 (5)Duties of Auditor of Government Company </vt:lpstr>
      <vt:lpstr>Sec 146 Auditor to attend general meeting </vt:lpstr>
      <vt:lpstr> Other Duties under  The Companies Act:</vt:lpstr>
      <vt:lpstr>Duty Of Care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Chapter-12</dc:title>
  <dc:creator>Dell</dc:creator>
  <cp:lastModifiedBy>User</cp:lastModifiedBy>
  <cp:revision>59</cp:revision>
  <dcterms:created xsi:type="dcterms:W3CDTF">2016-02-04T02:40:54Z</dcterms:created>
  <dcterms:modified xsi:type="dcterms:W3CDTF">2020-04-26T06:17:01Z</dcterms:modified>
</cp:coreProperties>
</file>