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10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5588291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2020/4/26</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2020/4/26</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799" y="-548503"/>
            <a:ext cx="7772400" cy="2387600"/>
          </a:xfrm>
        </p:spPr>
        <p:txBody>
          <a:bodyPr/>
          <a:lstStyle/>
          <a:p>
            <a:r>
              <a:rPr lang="en-US" altLang="zh-CN" sz="3200" b="1">
                <a:solidFill>
                  <a:srgbClr val="0000FF"/>
                </a:solidFill>
              </a:rPr>
              <a:t>PPT -4(April) </a:t>
            </a:r>
            <a:br>
              <a:rPr lang="en-US" altLang="zh-CN" sz="3200" b="1">
                <a:solidFill>
                  <a:srgbClr val="0000FF"/>
                </a:solidFill>
              </a:rPr>
            </a:br>
            <a:r>
              <a:rPr lang="en-US" altLang="zh-CN" sz="5400" b="1">
                <a:solidFill>
                  <a:srgbClr val="800000"/>
                </a:solidFill>
              </a:rPr>
              <a:t>पूर्णियाँ काॅलेज, पूर्णियाँ</a:t>
            </a:r>
            <a:endParaRPr lang="en-US" altLang="zh-CN"/>
          </a:p>
        </p:txBody>
      </p:sp>
      <p:sp>
        <p:nvSpPr>
          <p:cNvPr id="1048587" name="Subtitle 2"/>
          <p:cNvSpPr>
            <a:spLocks noGrp="1"/>
          </p:cNvSpPr>
          <p:nvPr>
            <p:ph type="subTitle" idx="1"/>
          </p:nvPr>
        </p:nvSpPr>
        <p:spPr>
          <a:xfrm>
            <a:off x="1355161" y="1839096"/>
            <a:ext cx="6858000" cy="1655762"/>
          </a:xfrm>
        </p:spPr>
        <p:txBody>
          <a:bodyPr>
            <a:noAutofit/>
          </a:bodyPr>
          <a:lstStyle/>
          <a:p>
            <a:r>
              <a:rPr lang="en-US" altLang="zh-CN" sz="3800" b="1">
                <a:solidFill>
                  <a:srgbClr val="9933FF"/>
                </a:solidFill>
              </a:rPr>
              <a:t>हिन्दी विभाग</a:t>
            </a:r>
            <a:endParaRPr lang="en-US" altLang="zh-CN" sz="3800" b="1"/>
          </a:p>
          <a:p>
            <a:r>
              <a:rPr lang="en-US" altLang="zh-CN" sz="3800" b="1">
                <a:solidFill>
                  <a:srgbClr val="0070C0"/>
                </a:solidFill>
              </a:rPr>
              <a:t>PG</a:t>
            </a:r>
            <a:endParaRPr lang="en-US" altLang="zh-CN" sz="3800" b="1"/>
          </a:p>
          <a:p>
            <a:r>
              <a:rPr lang="en-US" altLang="zh-CN" sz="3800" b="1"/>
              <a:t>सेमेस्टर - 4</a:t>
            </a:r>
          </a:p>
          <a:p>
            <a:r>
              <a:rPr lang="en-US" altLang="zh-CN" sz="3800" b="1"/>
              <a:t>CC - 16</a:t>
            </a:r>
          </a:p>
          <a:p>
            <a:r>
              <a:rPr lang="en-US" altLang="zh-CN" sz="3800" b="1">
                <a:solidFill>
                  <a:srgbClr val="FF0000"/>
                </a:solidFill>
              </a:rPr>
              <a:t>("ऋणजल धनजल" रिपोर्ताज  की समीक्षा, भाग-2) </a:t>
            </a:r>
            <a:endParaRPr lang="en-US" altLang="zh-CN" sz="3800" b="1"/>
          </a:p>
          <a:p>
            <a:r>
              <a:rPr lang="en-US" altLang="zh-CN" sz="3800" b="1">
                <a:solidFill>
                  <a:srgbClr val="008000"/>
                </a:solidFill>
              </a:rPr>
              <a:t>डाॅ. अर्चना भारद्वाज</a:t>
            </a:r>
            <a:endParaRPr lang="en-US" altLang="zh-CN" sz="38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Content Placeholder 1048647"/>
          <p:cNvSpPr>
            <a:spLocks noGrp="1"/>
          </p:cNvSpPr>
          <p:nvPr>
            <p:ph idx="1"/>
          </p:nvPr>
        </p:nvSpPr>
        <p:spPr>
          <a:xfrm>
            <a:off x="628649" y="1029352"/>
            <a:ext cx="7886700" cy="4351338"/>
          </a:xfrm>
        </p:spPr>
        <p:txBody>
          <a:bodyPr/>
          <a:lstStyle/>
          <a:p>
            <a:pPr marL="0" indent="0">
              <a:buNone/>
            </a:pPr>
            <a:r>
              <a:rPr lang="en-US" sz="4300" b="1">
                <a:solidFill>
                  <a:srgbClr val="0000FF"/>
                </a:solidFill>
              </a:rPr>
              <a:t>पटना की बाढ़ में अपने घर में नजरबंद रेणु को सूखाक्षेत्र में जाने की तरह का और चेहरों में अपना चेहरा पहचानने का प्रयत्न नहीं करना पड़ता, पर वह जहाँ है वहीं से जाते बहुत दूर-दूर तक है |</a:t>
            </a:r>
            <a:endParaRPr lang="en-US" sz="4300"/>
          </a:p>
          <a:p>
            <a:pPr marL="0" indent="0">
              <a:buNone/>
            </a:pPr>
            <a:r>
              <a:rPr lang="en-US" sz="4300" b="1">
                <a:solidFill>
                  <a:srgbClr val="0000FF"/>
                </a:solidFill>
              </a:rPr>
              <a:t>मनुष्य, पशु-पक्षी, जो भी चलता दिखता है उसके साथ-साथ जाते हैं |</a:t>
            </a:r>
            <a:endParaRPr lang="en-US" sz="4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1048649"/>
          <p:cNvSpPr>
            <a:spLocks noGrp="1"/>
          </p:cNvSpPr>
          <p:nvPr>
            <p:ph idx="1"/>
          </p:nvPr>
        </p:nvSpPr>
        <p:spPr>
          <a:xfrm>
            <a:off x="628650" y="1016298"/>
            <a:ext cx="7886700" cy="4351338"/>
          </a:xfrm>
        </p:spPr>
        <p:txBody>
          <a:bodyPr>
            <a:noAutofit/>
          </a:bodyPr>
          <a:lstStyle/>
          <a:p>
            <a:pPr marL="0" indent="0">
              <a:buNone/>
            </a:pPr>
            <a:r>
              <a:rPr lang="en-US" sz="4600" b="1">
                <a:solidFill>
                  <a:srgbClr val="9933FF"/>
                </a:solidFill>
              </a:rPr>
              <a:t>उनमें बिना अपना चेहरा पहचाने उनका लेखन पूर्ण नहीं होता चाहे वह घर से बाहर न निकले हो और अजनबियों के बीच न गये हैं | रेणु के जो दो वृत्तान्त यहाँ प्रकाशित हैं, एक प्रकार से उनके रचना-जगत् की एक अद्भुत घटना के प्रमाण हैं |</a:t>
            </a:r>
            <a:endParaRPr lang="en-US" sz="4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1048651"/>
          <p:cNvSpPr>
            <a:spLocks noGrp="1"/>
          </p:cNvSpPr>
          <p:nvPr>
            <p:ph idx="1"/>
          </p:nvPr>
        </p:nvSpPr>
        <p:spPr>
          <a:xfrm>
            <a:off x="628650" y="1029352"/>
            <a:ext cx="7886700" cy="4351338"/>
          </a:xfrm>
        </p:spPr>
        <p:txBody>
          <a:bodyPr>
            <a:noAutofit/>
          </a:bodyPr>
          <a:lstStyle/>
          <a:p>
            <a:pPr marL="0" indent="0">
              <a:buNone/>
            </a:pPr>
            <a:r>
              <a:rPr lang="en-US" sz="4600" b="1">
                <a:solidFill>
                  <a:srgbClr val="0070C0"/>
                </a:solidFill>
              </a:rPr>
              <a:t>एक में जहाँ उन्हें देश पार कर कहीं जाना पड़ा है वह काल में अपने भीतर गये बिना अपूर्ण रहते हैं, दूसरे में जहाँ देश का संक्रमण नहीं होता वहाँ काल में उनकी यात्रा अनिवार्य हो गयी है | तभी न कहा गया है कि रेणु एक सम्पूर्ण व्यक्ति हैं |</a:t>
            </a:r>
            <a:endParaRPr lang="en-US" sz="4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Content Placeholder 1048653"/>
          <p:cNvSpPr>
            <a:spLocks noGrp="1"/>
          </p:cNvSpPr>
          <p:nvPr>
            <p:ph idx="1"/>
          </p:nvPr>
        </p:nvSpPr>
        <p:spPr>
          <a:xfrm>
            <a:off x="628650" y="948659"/>
            <a:ext cx="7886700" cy="4351338"/>
          </a:xfrm>
        </p:spPr>
        <p:txBody>
          <a:bodyPr>
            <a:noAutofit/>
          </a:bodyPr>
          <a:lstStyle/>
          <a:p>
            <a:pPr marL="0" indent="0">
              <a:buNone/>
            </a:pPr>
            <a:r>
              <a:rPr lang="en-US" sz="4700" b="1">
                <a:solidFill>
                  <a:srgbClr val="993300"/>
                </a:solidFill>
              </a:rPr>
              <a:t>दोनों वृत्तान्तों में नौ वर्ष का अन्तर है | इस बीच उन्होंने 'दिनमान' में एक और संस्मरणमाला नेपाल-क्रांन्ति के अपने अनुभवों को लेकर प्रकाशित की थी | लेखक के मन में अपने कवि-मानस की निरन्तरता की इच्छा का अनुमान हम इसी से कर सकते हैं कि </a:t>
            </a:r>
            <a:endParaRPr lang="en-US" sz="4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Content Placeholder 1048655"/>
          <p:cNvSpPr>
            <a:spLocks noGrp="1"/>
          </p:cNvSpPr>
          <p:nvPr>
            <p:ph idx="1"/>
          </p:nvPr>
        </p:nvSpPr>
        <p:spPr>
          <a:xfrm>
            <a:off x="628650" y="957557"/>
            <a:ext cx="7886700" cy="4351338"/>
          </a:xfrm>
        </p:spPr>
        <p:txBody>
          <a:bodyPr>
            <a:noAutofit/>
          </a:bodyPr>
          <a:lstStyle/>
          <a:p>
            <a:pPr marL="0" indent="0">
              <a:buNone/>
            </a:pPr>
            <a:r>
              <a:rPr lang="en-US" sz="4800" b="1"/>
              <a:t>उन्होंने यह संकलन तैयार करते हुए ऊपर से देखने पर दैवी परन्तु वास्तव में मानवकृत संकटों के अपने नौ वर्ष पहले और बाद के अनुभवों को अन्तर्युक्त माना |रेणु ने अकाल-जैसे सामाजिक अनुभव में बैठकर 1966 के पहले भी कुछ-न-कुछ लिखा था, </a:t>
            </a:r>
            <a:endParaRPr lang="en-US" sz="4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Content Placeholder 1048657"/>
          <p:cNvSpPr>
            <a:spLocks noGrp="1"/>
          </p:cNvSpPr>
          <p:nvPr>
            <p:ph idx="1"/>
          </p:nvPr>
        </p:nvSpPr>
        <p:spPr>
          <a:xfrm>
            <a:off x="628649" y="859655"/>
            <a:ext cx="7886700" cy="4351338"/>
          </a:xfrm>
        </p:spPr>
        <p:txBody>
          <a:bodyPr>
            <a:noAutofit/>
          </a:bodyPr>
          <a:lstStyle/>
          <a:p>
            <a:pPr marL="0" indent="0">
              <a:buNone/>
            </a:pPr>
            <a:r>
              <a:rPr lang="en-US" sz="4600" b="1">
                <a:solidFill>
                  <a:srgbClr val="008000"/>
                </a:solidFill>
              </a:rPr>
              <a:t>किन्तु अवश्य ही निरीक्षण किताब बनाना उनका उद्देश्य न था | किसी ईमानदार लेखक के लिए किताब की संरचना भी उतनी ही सृजनात्मक होती है | जितनी उसमें या अन्यत्र संकलित उसकी रचनाएँ हैं और 'ऋणजल' और 'धनजल' को एकसाथ रखने में </a:t>
            </a:r>
            <a:endParaRPr lang="en-US" sz="46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Content Placeholder 1048659"/>
          <p:cNvSpPr>
            <a:spLocks noGrp="1"/>
          </p:cNvSpPr>
          <p:nvPr>
            <p:ph idx="1"/>
          </p:nvPr>
        </p:nvSpPr>
        <p:spPr>
          <a:xfrm>
            <a:off x="628649" y="922725"/>
            <a:ext cx="7886700" cy="4351338"/>
          </a:xfrm>
        </p:spPr>
        <p:txBody>
          <a:bodyPr>
            <a:noAutofit/>
          </a:bodyPr>
          <a:lstStyle/>
          <a:p>
            <a:pPr marL="0" indent="0">
              <a:buNone/>
            </a:pPr>
            <a:r>
              <a:rPr lang="en-US" sz="4800" b="1">
                <a:solidFill>
                  <a:srgbClr val="000080"/>
                </a:solidFill>
              </a:rPr>
              <a:t>निश्चय ही रेणु का कोई रचनात्मक प्रयोजन रहा होगा | रेणु इस संकलन की एक भूमिका लिख रहे थे या लिख चुके थे | गाँव से फरवरी 1976 के एक पत्र में उन्होंने प्रकाशक को बताया था कि पन्द्रह-बीस पृष्ठ की वह भूमिका रवाना की जा रही है -</a:t>
            </a:r>
            <a:endParaRPr lang="en-US" sz="4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Content Placeholder 1048661"/>
          <p:cNvSpPr>
            <a:spLocks noGrp="1"/>
          </p:cNvSpPr>
          <p:nvPr>
            <p:ph idx="1"/>
          </p:nvPr>
        </p:nvSpPr>
        <p:spPr>
          <a:xfrm>
            <a:off x="628649" y="1016298"/>
            <a:ext cx="7886700" cy="4351338"/>
          </a:xfrm>
        </p:spPr>
        <p:txBody>
          <a:bodyPr>
            <a:noAutofit/>
          </a:bodyPr>
          <a:lstStyle/>
          <a:p>
            <a:pPr marL="0" indent="0">
              <a:buNone/>
            </a:pPr>
            <a:r>
              <a:rPr lang="en-US" sz="4900" b="1">
                <a:solidFill>
                  <a:srgbClr val="FF0000"/>
                </a:solidFill>
              </a:rPr>
              <a:t>  " जिस दिन भूमिका लिखने बैठा, चासनाला खदान की अभूतपूर्व दुर्घटना घट गयी - - - - भूमिका में 15 जनवरी 1934 के भूकम्प से लेकर अब तक के दैवी प्रकोपों के (जिन्हें याद करके रोंगटे खड़े हो जाते हैं) छुटपुट संस्मरण है - - - - "</a:t>
            </a:r>
            <a:endParaRPr lang="en-US" sz="49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PPT -4(April)  पूर्णियाँ काॅलेज, पूर्णियाँ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-4(April)  पूर्णियाँ काॅलेज, पूर्णियाँ</dc:title>
  <dc:creator>Redmi Y3</dc:creator>
  <cp:lastModifiedBy>User</cp:lastModifiedBy>
  <cp:revision>1</cp:revision>
  <dcterms:created xsi:type="dcterms:W3CDTF">2015-05-11T22:30:45Z</dcterms:created>
  <dcterms:modified xsi:type="dcterms:W3CDTF">2020-04-26T06:21:43Z</dcterms:modified>
</cp:coreProperties>
</file>