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8A77-4BC4-4383-877F-84870B7826B6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77A7-949C-4412-B457-8C1AC624BE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8A77-4BC4-4383-877F-84870B7826B6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77A7-949C-4412-B457-8C1AC624BE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8A77-4BC4-4383-877F-84870B7826B6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77A7-949C-4412-B457-8C1AC624BE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8A77-4BC4-4383-877F-84870B7826B6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77A7-949C-4412-B457-8C1AC624BE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8A77-4BC4-4383-877F-84870B7826B6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77A7-949C-4412-B457-8C1AC624BE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8A77-4BC4-4383-877F-84870B7826B6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77A7-949C-4412-B457-8C1AC624BE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8A77-4BC4-4383-877F-84870B7826B6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77A7-949C-4412-B457-8C1AC624BE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8A77-4BC4-4383-877F-84870B7826B6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77A7-949C-4412-B457-8C1AC624BE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8A77-4BC4-4383-877F-84870B7826B6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77A7-949C-4412-B457-8C1AC624BE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8A77-4BC4-4383-877F-84870B7826B6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77A7-949C-4412-B457-8C1AC624BE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8A77-4BC4-4383-877F-84870B7826B6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20577A7-949C-4412-B457-8C1AC624BE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E9C8A77-4BC4-4383-877F-84870B7826B6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20577A7-949C-4412-B457-8C1AC624BEC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7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886480"/>
            <a:ext cx="7851648" cy="1828800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BSc(Mathematics)-Part01</a:t>
            </a:r>
            <a:br>
              <a:rPr lang="en-IN" dirty="0" smtClean="0"/>
            </a:br>
            <a:r>
              <a:rPr lang="en-IN" dirty="0" smtClean="0"/>
              <a:t>Unit-Integral Calculus</a:t>
            </a:r>
            <a:br>
              <a:rPr lang="en-IN" dirty="0" smtClean="0"/>
            </a:br>
            <a:r>
              <a:rPr lang="en-IN" dirty="0" smtClean="0"/>
              <a:t>Topic-Area</a:t>
            </a:r>
            <a:br>
              <a:rPr lang="en-IN" dirty="0" smtClean="0"/>
            </a:br>
            <a:r>
              <a:rPr lang="en-IN" dirty="0" smtClean="0"/>
              <a:t>Date 25-04-2020</a:t>
            </a:r>
            <a:r>
              <a:rPr lang="en-IN" smtClean="0"/>
              <a:t/>
            </a:r>
            <a:br>
              <a:rPr lang="en-IN" smtClean="0"/>
            </a:br>
            <a:r>
              <a:rPr lang="en-IN" smtClean="0"/>
              <a:t>Lecture-10</a:t>
            </a: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> From, Dr Sanjay Kumar</a:t>
            </a:r>
            <a:br>
              <a:rPr lang="en-IN" dirty="0" smtClean="0"/>
            </a:br>
            <a:r>
              <a:rPr lang="en-IN" dirty="0" smtClean="0"/>
              <a:t>Department of Mathematics</a:t>
            </a:r>
            <a:br>
              <a:rPr lang="en-IN" dirty="0" smtClean="0"/>
            </a:br>
            <a:r>
              <a:rPr lang="en-IN" dirty="0" err="1" smtClean="0"/>
              <a:t>Purnia</a:t>
            </a:r>
            <a:r>
              <a:rPr lang="en-IN" dirty="0" smtClean="0"/>
              <a:t> </a:t>
            </a:r>
            <a:r>
              <a:rPr lang="en-IN" dirty="0" err="1" smtClean="0"/>
              <a:t>College,Purnia</a:t>
            </a:r>
            <a:r>
              <a:rPr lang="en-IN" dirty="0" smtClean="0"/>
              <a:t/>
            </a:r>
            <a:br>
              <a:rPr lang="en-IN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5" name="Rectangle 3"/>
          <p:cNvSpPr>
            <a:spLocks noGrp="1" noChangeArrowheads="1"/>
          </p:cNvSpPr>
          <p:nvPr>
            <p:ph idx="1"/>
          </p:nvPr>
        </p:nvSpPr>
        <p:spPr>
          <a:xfrm>
            <a:off x="603250" y="877888"/>
            <a:ext cx="8458200" cy="5865812"/>
          </a:xfrm>
        </p:spPr>
        <p:txBody>
          <a:bodyPr/>
          <a:lstStyle/>
          <a:p>
            <a:r>
              <a:rPr lang="en-US" sz="5400" dirty="0"/>
              <a:t>We could have saved some work by noticing that the region is symmetric about </a:t>
            </a:r>
            <a:r>
              <a:rPr lang="en-US" sz="5400" i="1" dirty="0"/>
              <a:t>x</a:t>
            </a:r>
            <a:r>
              <a:rPr lang="en-US" sz="5400" dirty="0"/>
              <a:t> </a:t>
            </a:r>
            <a:r>
              <a:rPr lang="en-US" sz="5400" i="1" dirty="0"/>
              <a:t>=</a:t>
            </a:r>
            <a:r>
              <a:rPr lang="en-US" sz="5400" dirty="0"/>
              <a:t> </a:t>
            </a:r>
            <a:r>
              <a:rPr lang="el-GR" sz="5400" i="1" dirty="0">
                <a:cs typeface="Arial" charset="0"/>
              </a:rPr>
              <a:t>π</a:t>
            </a:r>
            <a:r>
              <a:rPr lang="en-US" sz="5400" i="1" dirty="0">
                <a:cs typeface="Arial" charset="0"/>
              </a:rPr>
              <a:t> </a:t>
            </a:r>
            <a:r>
              <a:rPr lang="en-US" sz="5400" dirty="0">
                <a:cs typeface="Arial" charset="0"/>
              </a:rPr>
              <a:t>/ 4.</a:t>
            </a:r>
          </a:p>
          <a:p>
            <a:r>
              <a:rPr lang="en-US" sz="4000" dirty="0" smtClean="0">
                <a:cs typeface="Arial" charset="0"/>
              </a:rPr>
              <a:t>Therefore </a:t>
            </a:r>
            <a:endParaRPr lang="en-US" sz="4000" dirty="0"/>
          </a:p>
        </p:txBody>
      </p:sp>
      <p:graphicFrame>
        <p:nvGraphicFramePr>
          <p:cNvPr id="110599" name="Object 7"/>
          <p:cNvGraphicFramePr>
            <a:graphicFrameLocks noChangeAspect="1"/>
          </p:cNvGraphicFramePr>
          <p:nvPr/>
        </p:nvGraphicFramePr>
        <p:xfrm>
          <a:off x="1409700" y="4856180"/>
          <a:ext cx="6005513" cy="100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3" imgW="1981080" imgH="330120" progId="">
                  <p:embed/>
                </p:oleObj>
              </mc:Choice>
              <mc:Fallback>
                <p:oleObj name="Equation" r:id="rId3" imgW="1981080" imgH="33012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9700" y="4856180"/>
                        <a:ext cx="6005513" cy="1001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9" name="Rectangle 3"/>
          <p:cNvSpPr>
            <a:spLocks noGrp="1" noChangeArrowheads="1"/>
          </p:cNvSpPr>
          <p:nvPr>
            <p:ph idx="1"/>
          </p:nvPr>
        </p:nvSpPr>
        <p:spPr>
          <a:xfrm>
            <a:off x="574675" y="849313"/>
            <a:ext cx="8458200" cy="5865812"/>
          </a:xfrm>
        </p:spPr>
        <p:txBody>
          <a:bodyPr/>
          <a:lstStyle/>
          <a:p>
            <a:pPr>
              <a:buNone/>
            </a:pPr>
            <a:r>
              <a:rPr lang="en-US" sz="4000" dirty="0"/>
              <a:t>Some regions are best treated by regarding </a:t>
            </a:r>
            <a:r>
              <a:rPr lang="en-US" sz="4000" i="1" dirty="0"/>
              <a:t>x </a:t>
            </a:r>
            <a:r>
              <a:rPr lang="en-US" sz="4000" dirty="0"/>
              <a:t>as a function of </a:t>
            </a:r>
            <a:r>
              <a:rPr lang="en-US" sz="4000" i="1" dirty="0"/>
              <a:t>y</a:t>
            </a:r>
            <a:r>
              <a:rPr lang="en-US" sz="4000" dirty="0"/>
              <a:t>.</a:t>
            </a:r>
          </a:p>
          <a:p>
            <a:pPr marL="788988" lvl="1" indent="-252413"/>
            <a:endParaRPr lang="en-US" sz="2400" dirty="0"/>
          </a:p>
          <a:p>
            <a:pPr marL="788988" lvl="1" indent="-252413">
              <a:buNone/>
            </a:pPr>
            <a:r>
              <a:rPr lang="en-US" sz="3600" dirty="0"/>
              <a:t>If a region is bounded by curves with equations </a:t>
            </a:r>
            <a:r>
              <a:rPr lang="en-US" sz="3600" i="1" dirty="0"/>
              <a:t>x </a:t>
            </a:r>
            <a:r>
              <a:rPr lang="en-US" sz="3600" dirty="0"/>
              <a:t>=</a:t>
            </a:r>
            <a:r>
              <a:rPr lang="en-US" sz="3600" i="1" dirty="0"/>
              <a:t> f</a:t>
            </a:r>
            <a:r>
              <a:rPr lang="en-US" sz="3600" dirty="0"/>
              <a:t>(</a:t>
            </a:r>
            <a:r>
              <a:rPr lang="en-US" sz="3600" i="1" dirty="0"/>
              <a:t>y</a:t>
            </a:r>
            <a:r>
              <a:rPr lang="en-US" sz="3600" dirty="0"/>
              <a:t>),</a:t>
            </a:r>
            <a:r>
              <a:rPr lang="en-US" sz="3600" i="1" dirty="0"/>
              <a:t> x = g</a:t>
            </a:r>
            <a:r>
              <a:rPr lang="en-US" sz="3600" dirty="0"/>
              <a:t>(</a:t>
            </a:r>
            <a:r>
              <a:rPr lang="en-US" sz="3600" i="1" dirty="0"/>
              <a:t>y</a:t>
            </a:r>
            <a:r>
              <a:rPr lang="en-US" sz="3600" dirty="0"/>
              <a:t>),</a:t>
            </a:r>
            <a:r>
              <a:rPr lang="en-US" sz="3600" i="1" dirty="0"/>
              <a:t> y </a:t>
            </a:r>
            <a:r>
              <a:rPr lang="en-US" sz="3600" dirty="0"/>
              <a:t>=</a:t>
            </a:r>
            <a:r>
              <a:rPr lang="en-US" sz="3600" i="1" dirty="0"/>
              <a:t> c</a:t>
            </a:r>
            <a:r>
              <a:rPr lang="en-US" sz="3600" dirty="0"/>
              <a:t>, and </a:t>
            </a:r>
            <a:br>
              <a:rPr lang="en-US" sz="3600" dirty="0"/>
            </a:br>
            <a:r>
              <a:rPr lang="en-US" sz="3600" i="1" dirty="0"/>
              <a:t>y </a:t>
            </a:r>
            <a:r>
              <a:rPr lang="en-US" sz="3600" dirty="0"/>
              <a:t>=</a:t>
            </a:r>
            <a:r>
              <a:rPr lang="en-US" sz="3600" i="1" dirty="0"/>
              <a:t> d</a:t>
            </a:r>
            <a:r>
              <a:rPr lang="en-US" sz="3600" dirty="0"/>
              <a:t>, where </a:t>
            </a:r>
            <a:r>
              <a:rPr lang="en-US" sz="3600" i="1" dirty="0"/>
              <a:t>f</a:t>
            </a:r>
            <a:r>
              <a:rPr lang="en-US" sz="3600" dirty="0"/>
              <a:t> and </a:t>
            </a:r>
            <a:r>
              <a:rPr lang="en-US" sz="3600" i="1" dirty="0"/>
              <a:t>g</a:t>
            </a:r>
            <a:r>
              <a:rPr lang="en-US" sz="3600" dirty="0"/>
              <a:t> </a:t>
            </a:r>
            <a:br>
              <a:rPr lang="en-US" sz="3600" dirty="0"/>
            </a:br>
            <a:r>
              <a:rPr lang="en-US" sz="3600" dirty="0"/>
              <a:t>are continuous and </a:t>
            </a:r>
            <a:br>
              <a:rPr lang="en-US" sz="3600" dirty="0"/>
            </a:br>
            <a:r>
              <a:rPr lang="en-US" sz="3600" i="1" dirty="0"/>
              <a:t>f</a:t>
            </a:r>
            <a:r>
              <a:rPr lang="en-US" sz="3600" dirty="0"/>
              <a:t>(</a:t>
            </a:r>
            <a:r>
              <a:rPr lang="en-US" sz="3600" i="1" dirty="0"/>
              <a:t>y</a:t>
            </a:r>
            <a:r>
              <a:rPr lang="en-US" sz="3600" dirty="0"/>
              <a:t>) </a:t>
            </a:r>
            <a:r>
              <a:rPr lang="en-US" sz="3600" dirty="0">
                <a:cs typeface="Arial" charset="0"/>
              </a:rPr>
              <a:t>≥ </a:t>
            </a:r>
            <a:r>
              <a:rPr lang="en-US" sz="3600" i="1" dirty="0">
                <a:cs typeface="Arial" charset="0"/>
              </a:rPr>
              <a:t>g</a:t>
            </a:r>
            <a:r>
              <a:rPr lang="en-US" sz="3600" dirty="0">
                <a:cs typeface="Arial" charset="0"/>
              </a:rPr>
              <a:t>(</a:t>
            </a:r>
            <a:r>
              <a:rPr lang="en-US" sz="3600" i="1" dirty="0">
                <a:cs typeface="Arial" charset="0"/>
              </a:rPr>
              <a:t>y</a:t>
            </a:r>
            <a:r>
              <a:rPr lang="en-US" sz="3600" dirty="0">
                <a:cs typeface="Arial" charset="0"/>
              </a:rPr>
              <a:t>)</a:t>
            </a:r>
            <a:r>
              <a:rPr lang="en-US" sz="3600" dirty="0"/>
              <a:t> for </a:t>
            </a:r>
            <a:r>
              <a:rPr lang="en-US" sz="3600" i="1" dirty="0"/>
              <a:t>c</a:t>
            </a:r>
            <a:r>
              <a:rPr lang="en-US" sz="3600" dirty="0"/>
              <a:t> </a:t>
            </a:r>
            <a:r>
              <a:rPr lang="en-US" sz="3600" dirty="0">
                <a:cs typeface="Arial" charset="0"/>
              </a:rPr>
              <a:t>≤ </a:t>
            </a:r>
            <a:r>
              <a:rPr lang="en-US" sz="3600" i="1" dirty="0">
                <a:cs typeface="Arial" charset="0"/>
              </a:rPr>
              <a:t>y</a:t>
            </a:r>
            <a:r>
              <a:rPr lang="en-US" sz="3600" dirty="0">
                <a:cs typeface="Arial" charset="0"/>
              </a:rPr>
              <a:t> ≤ </a:t>
            </a:r>
            <a:r>
              <a:rPr lang="en-US" sz="3600" i="1" dirty="0">
                <a:cs typeface="Arial" charset="0"/>
              </a:rPr>
              <a:t>d</a:t>
            </a:r>
            <a:r>
              <a:rPr lang="en-US" sz="3600" dirty="0">
                <a:cs typeface="Arial" charset="0"/>
              </a:rPr>
              <a:t>, </a:t>
            </a:r>
            <a:br>
              <a:rPr lang="en-US" sz="3600" dirty="0">
                <a:cs typeface="Arial" charset="0"/>
              </a:rPr>
            </a:br>
            <a:r>
              <a:rPr lang="en-US" sz="3600" dirty="0"/>
              <a:t>then its area is:</a:t>
            </a:r>
          </a:p>
        </p:txBody>
      </p:sp>
      <p:graphicFrame>
        <p:nvGraphicFramePr>
          <p:cNvPr id="111630" name="Object 14"/>
          <p:cNvGraphicFramePr>
            <a:graphicFrameLocks noChangeAspect="1"/>
          </p:cNvGraphicFramePr>
          <p:nvPr/>
        </p:nvGraphicFramePr>
        <p:xfrm>
          <a:off x="4762524" y="5905523"/>
          <a:ext cx="3238500" cy="738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Equation" r:id="rId3" imgW="1447560" imgH="330120" progId="">
                  <p:embed/>
                </p:oleObj>
              </mc:Choice>
              <mc:Fallback>
                <p:oleObj name="Equation" r:id="rId3" imgW="1447560" imgH="33012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2524" y="5905523"/>
                        <a:ext cx="3238500" cy="738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3" name="Rectangle 3"/>
          <p:cNvSpPr>
            <a:spLocks noGrp="1" noChangeArrowheads="1"/>
          </p:cNvSpPr>
          <p:nvPr>
            <p:ph idx="1"/>
          </p:nvPr>
        </p:nvSpPr>
        <p:spPr>
          <a:xfrm>
            <a:off x="603250" y="877888"/>
            <a:ext cx="8458200" cy="5865812"/>
          </a:xfrm>
        </p:spPr>
        <p:txBody>
          <a:bodyPr/>
          <a:lstStyle/>
          <a:p>
            <a:pPr>
              <a:buNone/>
            </a:pPr>
            <a:r>
              <a:rPr lang="en-US" sz="4000" dirty="0" smtClean="0"/>
              <a:t> </a:t>
            </a:r>
            <a:r>
              <a:rPr lang="en-US" sz="4000" dirty="0"/>
              <a:t>we write </a:t>
            </a:r>
            <a:r>
              <a:rPr lang="en-US" sz="4000" i="1" dirty="0" err="1"/>
              <a:t>x</a:t>
            </a:r>
            <a:r>
              <a:rPr lang="en-US" sz="4000" i="1" baseline="-25000" dirty="0" err="1"/>
              <a:t>R</a:t>
            </a:r>
            <a:r>
              <a:rPr lang="en-US" sz="4000" baseline="-25000" dirty="0"/>
              <a:t> </a:t>
            </a:r>
            <a:r>
              <a:rPr lang="en-US" sz="4000" dirty="0"/>
              <a:t>for the right boundary and </a:t>
            </a:r>
            <a:r>
              <a:rPr lang="en-US" sz="4000" i="1" dirty="0" err="1"/>
              <a:t>x</a:t>
            </a:r>
            <a:r>
              <a:rPr lang="en-US" sz="4000" i="1" baseline="-25000" dirty="0" err="1"/>
              <a:t>L</a:t>
            </a:r>
            <a:r>
              <a:rPr lang="en-US" sz="4000" i="1" baseline="-25000" dirty="0"/>
              <a:t> </a:t>
            </a:r>
            <a:br>
              <a:rPr lang="en-US" sz="4000" i="1" baseline="-25000" dirty="0"/>
            </a:br>
            <a:r>
              <a:rPr lang="en-US" sz="4000" dirty="0"/>
              <a:t>for the left boundary, we have:</a:t>
            </a:r>
          </a:p>
          <a:p>
            <a:endParaRPr lang="en-US" dirty="0"/>
          </a:p>
          <a:p>
            <a:pPr marL="803275" lvl="1" indent="-250825"/>
            <a:endParaRPr lang="en-US" sz="2400" dirty="0"/>
          </a:p>
          <a:p>
            <a:pPr marL="803275" lvl="1" indent="-250825">
              <a:buNone/>
            </a:pPr>
            <a:r>
              <a:rPr lang="en-US" sz="4000" dirty="0"/>
              <a:t>Here, a typical </a:t>
            </a:r>
            <a:br>
              <a:rPr lang="en-US" sz="4000" dirty="0"/>
            </a:br>
            <a:r>
              <a:rPr lang="en-US" sz="4000" dirty="0"/>
              <a:t>approximating rectangle </a:t>
            </a:r>
            <a:br>
              <a:rPr lang="en-US" sz="4000" dirty="0"/>
            </a:br>
            <a:r>
              <a:rPr lang="en-US" sz="4000" dirty="0"/>
              <a:t>has dimensions </a:t>
            </a:r>
            <a:r>
              <a:rPr lang="en-US" sz="4000" i="1" dirty="0" err="1"/>
              <a:t>x</a:t>
            </a:r>
            <a:r>
              <a:rPr lang="en-US" sz="4000" i="1" baseline="-25000" dirty="0" err="1"/>
              <a:t>R</a:t>
            </a:r>
            <a:r>
              <a:rPr lang="en-US" sz="4000" i="1" baseline="-25000" dirty="0"/>
              <a:t> </a:t>
            </a:r>
            <a:r>
              <a:rPr lang="en-US" sz="4000" dirty="0"/>
              <a:t>-</a:t>
            </a:r>
            <a:r>
              <a:rPr lang="en-US" sz="4000" i="1" dirty="0"/>
              <a:t> </a:t>
            </a:r>
            <a:r>
              <a:rPr lang="en-US" sz="4000" i="1" dirty="0" err="1"/>
              <a:t>x</a:t>
            </a:r>
            <a:r>
              <a:rPr lang="en-US" sz="4000" i="1" baseline="-25000" dirty="0" err="1"/>
              <a:t>L</a:t>
            </a:r>
            <a:r>
              <a:rPr lang="en-US" sz="4000" baseline="-25000" dirty="0"/>
              <a:t> </a:t>
            </a:r>
            <a:br>
              <a:rPr lang="en-US" sz="4000" baseline="-25000" dirty="0"/>
            </a:br>
            <a:r>
              <a:rPr lang="en-US" sz="4000" dirty="0"/>
              <a:t>and </a:t>
            </a:r>
            <a:r>
              <a:rPr lang="en-US" sz="4000" dirty="0">
                <a:cs typeface="Arial" charset="0"/>
              </a:rPr>
              <a:t>∆</a:t>
            </a:r>
            <a:r>
              <a:rPr lang="en-US" sz="4000" i="1" dirty="0">
                <a:cs typeface="Arial" charset="0"/>
              </a:rPr>
              <a:t>y</a:t>
            </a:r>
            <a:r>
              <a:rPr lang="en-US" sz="4000" dirty="0"/>
              <a:t>.</a:t>
            </a:r>
          </a:p>
        </p:txBody>
      </p:sp>
      <p:graphicFrame>
        <p:nvGraphicFramePr>
          <p:cNvPr id="112647" name="Object 7"/>
          <p:cNvGraphicFramePr>
            <a:graphicFrameLocks noChangeAspect="1"/>
          </p:cNvGraphicFramePr>
          <p:nvPr/>
        </p:nvGraphicFramePr>
        <p:xfrm>
          <a:off x="5181600" y="2733677"/>
          <a:ext cx="3717925" cy="1052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Equation" r:id="rId3" imgW="1168200" imgH="330120" progId="">
                  <p:embed/>
                </p:oleObj>
              </mc:Choice>
              <mc:Fallback>
                <p:oleObj name="Equation" r:id="rId3" imgW="1168200" imgH="33012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2733677"/>
                        <a:ext cx="3717925" cy="1052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5" name="Rectangle 3"/>
          <p:cNvSpPr>
            <a:spLocks noGrp="1" noChangeArrowheads="1"/>
          </p:cNvSpPr>
          <p:nvPr>
            <p:ph idx="1"/>
          </p:nvPr>
        </p:nvSpPr>
        <p:spPr>
          <a:xfrm>
            <a:off x="588963" y="877888"/>
            <a:ext cx="8555037" cy="58658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/>
              <a:t>To </a:t>
            </a:r>
            <a:r>
              <a:rPr lang="en-US" sz="4000" dirty="0" smtClean="0"/>
              <a:t>Evaluate </a:t>
            </a:r>
            <a:r>
              <a:rPr lang="en-US" sz="4000" dirty="0"/>
              <a:t>the area between the curves </a:t>
            </a:r>
            <a:r>
              <a:rPr lang="en-US" sz="4000" i="1" dirty="0"/>
              <a:t>y </a:t>
            </a:r>
            <a:r>
              <a:rPr lang="en-US" sz="4000" dirty="0"/>
              <a:t>=</a:t>
            </a:r>
            <a:r>
              <a:rPr lang="en-US" sz="4000" i="1" dirty="0"/>
              <a:t> f</a:t>
            </a:r>
            <a:r>
              <a:rPr lang="en-US" sz="4000" dirty="0"/>
              <a:t>(</a:t>
            </a:r>
            <a:r>
              <a:rPr lang="en-US" sz="4000" i="1" dirty="0"/>
              <a:t>x</a:t>
            </a:r>
            <a:r>
              <a:rPr lang="en-US" sz="4000" dirty="0"/>
              <a:t>) and </a:t>
            </a:r>
            <a:r>
              <a:rPr lang="en-US" sz="4000" i="1" dirty="0"/>
              <a:t>y = g</a:t>
            </a:r>
            <a:r>
              <a:rPr lang="en-US" sz="4000" dirty="0"/>
              <a:t>(</a:t>
            </a:r>
            <a:r>
              <a:rPr lang="en-US" sz="4000" i="1" dirty="0"/>
              <a:t>x</a:t>
            </a:r>
            <a:r>
              <a:rPr lang="en-US" sz="4000" dirty="0"/>
              <a:t>), where </a:t>
            </a:r>
            <a:r>
              <a:rPr lang="en-US" sz="4000" i="1" dirty="0"/>
              <a:t>f</a:t>
            </a:r>
            <a:r>
              <a:rPr lang="en-US" sz="4000" dirty="0"/>
              <a:t>(</a:t>
            </a:r>
            <a:r>
              <a:rPr lang="en-US" sz="4000" i="1" dirty="0"/>
              <a:t>x</a:t>
            </a:r>
            <a:r>
              <a:rPr lang="en-US" sz="4000" dirty="0"/>
              <a:t>) </a:t>
            </a:r>
            <a:r>
              <a:rPr lang="en-US" sz="4000" dirty="0">
                <a:cs typeface="Arial" charset="0"/>
              </a:rPr>
              <a:t>≥ </a:t>
            </a:r>
            <a:r>
              <a:rPr lang="en-US" sz="4000" i="1" dirty="0">
                <a:cs typeface="Arial" charset="0"/>
              </a:rPr>
              <a:t>g</a:t>
            </a:r>
            <a:r>
              <a:rPr lang="en-US" sz="4000" dirty="0">
                <a:cs typeface="Arial" charset="0"/>
              </a:rPr>
              <a:t>(</a:t>
            </a:r>
            <a:r>
              <a:rPr lang="en-US" sz="4000" i="1" dirty="0">
                <a:cs typeface="Arial" charset="0"/>
              </a:rPr>
              <a:t>x</a:t>
            </a:r>
            <a:r>
              <a:rPr lang="en-US" sz="4000" dirty="0">
                <a:cs typeface="Arial" charset="0"/>
              </a:rPr>
              <a:t>)</a:t>
            </a:r>
            <a:r>
              <a:rPr lang="en-US" sz="4000" dirty="0"/>
              <a:t> for some values of </a:t>
            </a:r>
            <a:r>
              <a:rPr lang="en-US" sz="4000" i="1" dirty="0"/>
              <a:t>x</a:t>
            </a:r>
            <a:r>
              <a:rPr lang="en-US" sz="4000" dirty="0"/>
              <a:t> but </a:t>
            </a:r>
            <a:r>
              <a:rPr lang="en-US" sz="4000" i="1" dirty="0">
                <a:cs typeface="Arial" charset="0"/>
              </a:rPr>
              <a:t>g</a:t>
            </a:r>
            <a:r>
              <a:rPr lang="en-US" sz="4000" dirty="0">
                <a:cs typeface="Arial" charset="0"/>
              </a:rPr>
              <a:t>(</a:t>
            </a:r>
            <a:r>
              <a:rPr lang="en-US" sz="4000" i="1" dirty="0">
                <a:cs typeface="Arial" charset="0"/>
              </a:rPr>
              <a:t>x</a:t>
            </a:r>
            <a:r>
              <a:rPr lang="en-US" sz="4000" dirty="0">
                <a:cs typeface="Arial" charset="0"/>
              </a:rPr>
              <a:t>)</a:t>
            </a:r>
            <a:r>
              <a:rPr lang="en-US" sz="4000" dirty="0"/>
              <a:t> </a:t>
            </a:r>
            <a:r>
              <a:rPr lang="en-US" sz="4000" dirty="0">
                <a:cs typeface="Arial" charset="0"/>
              </a:rPr>
              <a:t>≥ </a:t>
            </a:r>
            <a:r>
              <a:rPr lang="en-US" sz="4000" i="1" dirty="0"/>
              <a:t>f</a:t>
            </a:r>
            <a:r>
              <a:rPr lang="en-US" sz="4000" dirty="0"/>
              <a:t>(</a:t>
            </a:r>
            <a:r>
              <a:rPr lang="en-US" sz="4000" i="1" dirty="0"/>
              <a:t>x</a:t>
            </a:r>
            <a:r>
              <a:rPr lang="en-US" sz="4000" dirty="0"/>
              <a:t>)</a:t>
            </a:r>
            <a:r>
              <a:rPr lang="en-US" sz="4000" dirty="0">
                <a:cs typeface="Arial" charset="0"/>
              </a:rPr>
              <a:t> </a:t>
            </a:r>
            <a:r>
              <a:rPr lang="en-US" sz="4000" dirty="0"/>
              <a:t>for other values of </a:t>
            </a:r>
            <a:r>
              <a:rPr lang="en-US" sz="4000" i="1" dirty="0"/>
              <a:t>x</a:t>
            </a:r>
            <a:r>
              <a:rPr lang="en-US" sz="4000" dirty="0"/>
              <a:t>, split </a:t>
            </a:r>
            <a:br>
              <a:rPr lang="en-US" sz="4000" dirty="0"/>
            </a:br>
            <a:r>
              <a:rPr lang="en-US" sz="4000" dirty="0"/>
              <a:t>the given region </a:t>
            </a:r>
            <a:r>
              <a:rPr lang="en-US" sz="4000" i="1" dirty="0"/>
              <a:t>S</a:t>
            </a:r>
            <a:r>
              <a:rPr lang="en-US" sz="4000" dirty="0"/>
              <a:t> into several regions </a:t>
            </a:r>
            <a:r>
              <a:rPr lang="en-US" sz="4000" i="1" dirty="0"/>
              <a:t>S</a:t>
            </a:r>
            <a:r>
              <a:rPr lang="en-US" sz="4000" baseline="-25000" dirty="0"/>
              <a:t>1</a:t>
            </a:r>
            <a:r>
              <a:rPr lang="en-US" sz="4000" dirty="0"/>
              <a:t>, </a:t>
            </a:r>
            <a:br>
              <a:rPr lang="en-US" sz="4000" dirty="0"/>
            </a:br>
            <a:r>
              <a:rPr lang="en-US" sz="4000" i="1" dirty="0"/>
              <a:t>S</a:t>
            </a:r>
            <a:r>
              <a:rPr lang="en-US" sz="4000" baseline="-25000" dirty="0"/>
              <a:t>2</a:t>
            </a:r>
            <a:r>
              <a:rPr lang="en-US" sz="4000" dirty="0"/>
              <a:t>, . . . with areas </a:t>
            </a:r>
            <a:br>
              <a:rPr lang="en-US" sz="4000" dirty="0"/>
            </a:br>
            <a:r>
              <a:rPr lang="en-US" sz="4000" i="1" dirty="0"/>
              <a:t>A</a:t>
            </a:r>
            <a:r>
              <a:rPr lang="en-US" sz="4000" baseline="-25000" dirty="0"/>
              <a:t>1</a:t>
            </a:r>
            <a:r>
              <a:rPr lang="en-US" sz="4000" dirty="0"/>
              <a:t>, </a:t>
            </a:r>
            <a:r>
              <a:rPr lang="en-US" sz="4000" i="1" dirty="0"/>
              <a:t>A</a:t>
            </a:r>
            <a:r>
              <a:rPr lang="en-US" sz="4000" baseline="-25000" dirty="0"/>
              <a:t>2</a:t>
            </a:r>
            <a:r>
              <a:rPr lang="en-US" sz="4000" dirty="0"/>
              <a:t>, . .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Rectangle 3"/>
          <p:cNvSpPr>
            <a:spLocks noGrp="1" noChangeArrowheads="1"/>
          </p:cNvSpPr>
          <p:nvPr>
            <p:ph idx="1"/>
          </p:nvPr>
        </p:nvSpPr>
        <p:spPr>
          <a:xfrm>
            <a:off x="603250" y="877888"/>
            <a:ext cx="8458200" cy="58658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800" dirty="0" smtClean="0"/>
              <a:t>Thus, </a:t>
            </a:r>
            <a:r>
              <a:rPr lang="en-US" sz="4800" dirty="0"/>
              <a:t>we define the area of the region </a:t>
            </a:r>
            <a:r>
              <a:rPr lang="en-US" sz="4800" i="1" dirty="0"/>
              <a:t>S</a:t>
            </a:r>
            <a:r>
              <a:rPr lang="en-US" sz="4800" dirty="0"/>
              <a:t> </a:t>
            </a:r>
            <a:br>
              <a:rPr lang="en-US" sz="4800" dirty="0"/>
            </a:br>
            <a:r>
              <a:rPr lang="en-US" sz="4800" dirty="0"/>
              <a:t>to be the sum of the areas of the smaller regions </a:t>
            </a:r>
            <a:r>
              <a:rPr lang="en-US" sz="4800" i="1" dirty="0"/>
              <a:t>S</a:t>
            </a:r>
            <a:r>
              <a:rPr lang="en-US" sz="4800" baseline="-25000" dirty="0"/>
              <a:t>1</a:t>
            </a:r>
            <a:r>
              <a:rPr lang="en-US" sz="4800" dirty="0"/>
              <a:t>, </a:t>
            </a:r>
            <a:r>
              <a:rPr lang="en-US" sz="4800" i="1" dirty="0"/>
              <a:t>S</a:t>
            </a:r>
            <a:r>
              <a:rPr lang="en-US" sz="4800" baseline="-25000" dirty="0"/>
              <a:t>2</a:t>
            </a:r>
            <a:r>
              <a:rPr lang="en-US" sz="4800" dirty="0"/>
              <a:t>, . . . , that is, </a:t>
            </a:r>
            <a:r>
              <a:rPr lang="en-US" sz="4800" i="1" dirty="0"/>
              <a:t>A </a:t>
            </a:r>
            <a:r>
              <a:rPr lang="en-US" sz="4800" dirty="0"/>
              <a:t>= </a:t>
            </a:r>
            <a:r>
              <a:rPr lang="en-US" sz="4800" i="1" dirty="0"/>
              <a:t>A</a:t>
            </a:r>
            <a:r>
              <a:rPr lang="en-US" sz="4800" baseline="-25000" dirty="0"/>
              <a:t>1 </a:t>
            </a:r>
            <a:r>
              <a:rPr lang="en-US" sz="4800" dirty="0"/>
              <a:t>+ </a:t>
            </a:r>
            <a:r>
              <a:rPr lang="en-US" sz="4800" i="1" dirty="0"/>
              <a:t>A</a:t>
            </a:r>
            <a:r>
              <a:rPr lang="en-US" sz="4800" baseline="-25000" dirty="0"/>
              <a:t>2 </a:t>
            </a:r>
            <a:r>
              <a:rPr lang="en-US" sz="4800" dirty="0"/>
              <a:t>+. . . 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5" name="Rectangle 3"/>
          <p:cNvSpPr>
            <a:spLocks noGrp="1" noChangeArrowheads="1"/>
          </p:cNvSpPr>
          <p:nvPr>
            <p:ph idx="1"/>
          </p:nvPr>
        </p:nvSpPr>
        <p:spPr>
          <a:xfrm>
            <a:off x="588963" y="877888"/>
            <a:ext cx="8458200" cy="5865812"/>
          </a:xfrm>
        </p:spPr>
        <p:txBody>
          <a:bodyPr/>
          <a:lstStyle/>
          <a:p>
            <a:pPr>
              <a:buNone/>
            </a:pPr>
            <a:r>
              <a:rPr lang="en-IN" sz="4000" dirty="0" smtClean="0"/>
              <a:t>Again Since</a:t>
            </a:r>
            <a:endParaRPr lang="en-US" sz="40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r>
              <a:rPr lang="en-US" sz="4800" dirty="0"/>
              <a:t>we have the following expression for </a:t>
            </a:r>
            <a:r>
              <a:rPr lang="en-US" sz="4800" i="1" dirty="0"/>
              <a:t>A</a:t>
            </a:r>
            <a:r>
              <a:rPr lang="en-US" sz="4800" dirty="0"/>
              <a:t>.</a:t>
            </a:r>
          </a:p>
        </p:txBody>
      </p:sp>
      <p:graphicFrame>
        <p:nvGraphicFramePr>
          <p:cNvPr id="125956" name="Object 4"/>
          <p:cNvGraphicFramePr>
            <a:graphicFrameLocks noChangeAspect="1"/>
          </p:cNvGraphicFramePr>
          <p:nvPr/>
        </p:nvGraphicFramePr>
        <p:xfrm>
          <a:off x="614363" y="1428736"/>
          <a:ext cx="8229600" cy="125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3" imgW="3009600" imgH="457200" progId="">
                  <p:embed/>
                </p:oleObj>
              </mc:Choice>
              <mc:Fallback>
                <p:oleObj name="Equation" r:id="rId3" imgW="3009600" imgH="45720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363" y="1428736"/>
                        <a:ext cx="8229600" cy="1250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3" name="Rectangle 3"/>
          <p:cNvSpPr>
            <a:spLocks noGrp="1" noChangeArrowheads="1"/>
          </p:cNvSpPr>
          <p:nvPr>
            <p:ph idx="1"/>
          </p:nvPr>
        </p:nvSpPr>
        <p:spPr>
          <a:xfrm>
            <a:off x="588963" y="877888"/>
            <a:ext cx="8458200" cy="586581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3900" dirty="0"/>
              <a:t>The area between the curves </a:t>
            </a:r>
            <a:r>
              <a:rPr lang="en-US" sz="3900" i="1" dirty="0"/>
              <a:t>y </a:t>
            </a:r>
            <a:r>
              <a:rPr lang="en-US" sz="3900" dirty="0"/>
              <a:t>=</a:t>
            </a:r>
            <a:r>
              <a:rPr lang="en-US" sz="3900" i="1" dirty="0"/>
              <a:t> f</a:t>
            </a:r>
            <a:r>
              <a:rPr lang="en-US" sz="3900" dirty="0"/>
              <a:t>(</a:t>
            </a:r>
            <a:r>
              <a:rPr lang="en-US" sz="3900" i="1" dirty="0"/>
              <a:t>x</a:t>
            </a:r>
            <a:r>
              <a:rPr lang="en-US" sz="3900" dirty="0"/>
              <a:t>) and </a:t>
            </a:r>
            <a:br>
              <a:rPr lang="en-US" sz="3900" dirty="0"/>
            </a:br>
            <a:r>
              <a:rPr lang="en-US" sz="3900" i="1" dirty="0"/>
              <a:t>y </a:t>
            </a:r>
            <a:r>
              <a:rPr lang="en-US" sz="3900" dirty="0"/>
              <a:t>=</a:t>
            </a:r>
            <a:r>
              <a:rPr lang="en-US" sz="3900" i="1" dirty="0"/>
              <a:t> g</a:t>
            </a:r>
            <a:r>
              <a:rPr lang="en-US" sz="3900" dirty="0"/>
              <a:t>(</a:t>
            </a:r>
            <a:r>
              <a:rPr lang="en-US" sz="3900" i="1" dirty="0"/>
              <a:t>x</a:t>
            </a:r>
            <a:r>
              <a:rPr lang="en-US" sz="3900" dirty="0"/>
              <a:t>) and between </a:t>
            </a:r>
            <a:r>
              <a:rPr lang="en-US" sz="3900" i="1" dirty="0"/>
              <a:t>x </a:t>
            </a:r>
            <a:r>
              <a:rPr lang="en-US" sz="3900" dirty="0"/>
              <a:t>=</a:t>
            </a:r>
            <a:r>
              <a:rPr lang="en-US" sz="3900" i="1" dirty="0"/>
              <a:t> a </a:t>
            </a:r>
            <a:r>
              <a:rPr lang="en-US" sz="3900" dirty="0"/>
              <a:t>and </a:t>
            </a:r>
            <a:r>
              <a:rPr lang="en-US" sz="3900" i="1" dirty="0"/>
              <a:t>x </a:t>
            </a:r>
            <a:r>
              <a:rPr lang="en-US" sz="3900" dirty="0"/>
              <a:t>=</a:t>
            </a:r>
            <a:r>
              <a:rPr lang="en-US" sz="3900" i="1" dirty="0"/>
              <a:t> b</a:t>
            </a:r>
            <a:r>
              <a:rPr lang="en-US" sz="3900" dirty="0"/>
              <a:t> is: </a:t>
            </a:r>
          </a:p>
          <a:p>
            <a:endParaRPr lang="en-US" dirty="0"/>
          </a:p>
          <a:p>
            <a:pPr marL="800100" lvl="1" indent="-285750"/>
            <a:endParaRPr lang="en-US" sz="2400" dirty="0"/>
          </a:p>
          <a:p>
            <a:pPr marL="800100" lvl="1" indent="-285750"/>
            <a:endParaRPr lang="en-US" sz="2400" dirty="0"/>
          </a:p>
          <a:p>
            <a:pPr marL="800100" lvl="1" indent="-285750"/>
            <a:endParaRPr lang="en-US" sz="2400" dirty="0"/>
          </a:p>
          <a:p>
            <a:pPr marL="800100" lvl="1" indent="-285750">
              <a:buNone/>
            </a:pPr>
            <a:r>
              <a:rPr lang="en-US" sz="4000" dirty="0"/>
              <a:t>However, when evaluating the integral, we must still split it into integrals corresponding to </a:t>
            </a:r>
            <a:r>
              <a:rPr lang="en-US" sz="4000" i="1" dirty="0"/>
              <a:t>A</a:t>
            </a:r>
            <a:r>
              <a:rPr lang="en-US" sz="4000" baseline="-25000" dirty="0"/>
              <a:t>1</a:t>
            </a:r>
            <a:r>
              <a:rPr lang="en-US" sz="4000" dirty="0"/>
              <a:t>, </a:t>
            </a:r>
            <a:r>
              <a:rPr lang="en-US" sz="4000" i="1" dirty="0"/>
              <a:t>A</a:t>
            </a:r>
            <a:r>
              <a:rPr lang="en-US" sz="4000" baseline="-25000" dirty="0"/>
              <a:t>2</a:t>
            </a:r>
            <a:r>
              <a:rPr lang="en-US" sz="4000" dirty="0"/>
              <a:t>, . . . .</a:t>
            </a:r>
          </a:p>
        </p:txBody>
      </p:sp>
      <p:graphicFrame>
        <p:nvGraphicFramePr>
          <p:cNvPr id="107526" name="Object 6"/>
          <p:cNvGraphicFramePr>
            <a:graphicFrameLocks noChangeAspect="1"/>
          </p:cNvGraphicFramePr>
          <p:nvPr/>
        </p:nvGraphicFramePr>
        <p:xfrm>
          <a:off x="2286000" y="2428868"/>
          <a:ext cx="4695825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3" imgW="1396800" imgH="330120" progId="">
                  <p:embed/>
                </p:oleObj>
              </mc:Choice>
              <mc:Fallback>
                <p:oleObj name="Equation" r:id="rId3" imgW="1396800" imgH="33012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2428868"/>
                        <a:ext cx="4695825" cy="1111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9" name="Rectangle 3"/>
          <p:cNvSpPr>
            <a:spLocks noGrp="1" noChangeArrowheads="1"/>
          </p:cNvSpPr>
          <p:nvPr>
            <p:ph idx="1"/>
          </p:nvPr>
        </p:nvSpPr>
        <p:spPr>
          <a:xfrm>
            <a:off x="588963" y="849313"/>
            <a:ext cx="8458200" cy="58658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5400" dirty="0" smtClean="0"/>
              <a:t>Determine </a:t>
            </a:r>
            <a:r>
              <a:rPr lang="en-US" sz="5400" dirty="0"/>
              <a:t>the area of the region bounded </a:t>
            </a:r>
            <a:br>
              <a:rPr lang="en-US" sz="5400" dirty="0"/>
            </a:br>
            <a:r>
              <a:rPr lang="en-US" sz="5400" dirty="0"/>
              <a:t>by the curves </a:t>
            </a:r>
            <a:r>
              <a:rPr lang="en-US" sz="5400" i="1" dirty="0"/>
              <a:t>y = </a:t>
            </a:r>
            <a:r>
              <a:rPr lang="en-US" sz="5400" dirty="0"/>
              <a:t>sin</a:t>
            </a:r>
            <a:r>
              <a:rPr lang="en-US" sz="5400" i="1" dirty="0"/>
              <a:t> x, y = </a:t>
            </a:r>
            <a:r>
              <a:rPr lang="en-US" sz="5400" dirty="0" err="1"/>
              <a:t>cos</a:t>
            </a:r>
            <a:r>
              <a:rPr lang="en-US" sz="5400" i="1" dirty="0"/>
              <a:t> x</a:t>
            </a:r>
            <a:r>
              <a:rPr lang="en-US" sz="5400" dirty="0"/>
              <a:t>,</a:t>
            </a:r>
            <a:r>
              <a:rPr lang="en-US" sz="5400" i="1" dirty="0"/>
              <a:t> </a:t>
            </a:r>
            <a:br>
              <a:rPr lang="en-US" sz="5400" i="1" dirty="0"/>
            </a:br>
            <a:r>
              <a:rPr lang="en-US" sz="5400" i="1" dirty="0"/>
              <a:t>x </a:t>
            </a:r>
            <a:r>
              <a:rPr lang="en-US" sz="5400" dirty="0"/>
              <a:t>=</a:t>
            </a:r>
            <a:r>
              <a:rPr lang="en-US" sz="5400" i="1" dirty="0"/>
              <a:t> </a:t>
            </a:r>
            <a:r>
              <a:rPr lang="en-US" sz="5400" dirty="0"/>
              <a:t>0, and </a:t>
            </a:r>
            <a:r>
              <a:rPr lang="en-US" sz="5400" i="1" dirty="0"/>
              <a:t>x</a:t>
            </a:r>
            <a:r>
              <a:rPr lang="en-US" sz="5400" dirty="0"/>
              <a:t> = </a:t>
            </a:r>
            <a:r>
              <a:rPr lang="el-GR" sz="5400" i="1" dirty="0">
                <a:cs typeface="Arial" charset="0"/>
              </a:rPr>
              <a:t>π</a:t>
            </a:r>
            <a:r>
              <a:rPr lang="en-US" sz="5400" dirty="0">
                <a:cs typeface="Arial" charset="0"/>
              </a:rPr>
              <a:t>/2.</a:t>
            </a:r>
            <a:endParaRPr lang="el-GR" sz="5400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Rectangle 3"/>
          <p:cNvSpPr>
            <a:spLocks noGrp="1" noChangeArrowheads="1"/>
          </p:cNvSpPr>
          <p:nvPr>
            <p:ph idx="1"/>
          </p:nvPr>
        </p:nvSpPr>
        <p:spPr>
          <a:xfrm>
            <a:off x="588963" y="849313"/>
            <a:ext cx="8458200" cy="58658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6000" dirty="0"/>
              <a:t>The points of intersection occur when  sin</a:t>
            </a:r>
            <a:r>
              <a:rPr lang="en-US" sz="6000" i="1" dirty="0"/>
              <a:t> x = </a:t>
            </a:r>
            <a:r>
              <a:rPr lang="en-US" sz="6000" dirty="0" err="1"/>
              <a:t>cos</a:t>
            </a:r>
            <a:r>
              <a:rPr lang="en-US" sz="6000" i="1" dirty="0"/>
              <a:t> x</a:t>
            </a:r>
            <a:r>
              <a:rPr lang="en-US" sz="6000" dirty="0"/>
              <a:t>, that is, when </a:t>
            </a:r>
            <a:r>
              <a:rPr lang="en-US" sz="6000" i="1" dirty="0"/>
              <a:t>x</a:t>
            </a:r>
            <a:r>
              <a:rPr lang="en-US" sz="6000" dirty="0"/>
              <a:t> = </a:t>
            </a:r>
            <a:r>
              <a:rPr lang="el-GR" sz="6000" i="1" dirty="0">
                <a:cs typeface="Arial" charset="0"/>
              </a:rPr>
              <a:t>π</a:t>
            </a:r>
            <a:r>
              <a:rPr lang="en-US" sz="6000" i="1" dirty="0">
                <a:cs typeface="Arial" charset="0"/>
              </a:rPr>
              <a:t> </a:t>
            </a:r>
            <a:r>
              <a:rPr lang="en-US" sz="6000" dirty="0">
                <a:cs typeface="Arial" charset="0"/>
              </a:rPr>
              <a:t>/ 4 </a:t>
            </a:r>
            <a:r>
              <a:rPr lang="en-US" sz="6000" dirty="0"/>
              <a:t>(since 0 </a:t>
            </a:r>
            <a:r>
              <a:rPr lang="en-US" sz="6000" dirty="0">
                <a:cs typeface="Arial" charset="0"/>
              </a:rPr>
              <a:t>≤ </a:t>
            </a:r>
            <a:r>
              <a:rPr lang="en-US" sz="6000" i="1" dirty="0">
                <a:cs typeface="Arial" charset="0"/>
              </a:rPr>
              <a:t>x</a:t>
            </a:r>
            <a:r>
              <a:rPr lang="en-US" sz="6000" dirty="0">
                <a:cs typeface="Arial" charset="0"/>
              </a:rPr>
              <a:t> ≤ </a:t>
            </a:r>
            <a:r>
              <a:rPr lang="el-GR" sz="6000" i="1" dirty="0">
                <a:cs typeface="Arial" charset="0"/>
              </a:rPr>
              <a:t>π</a:t>
            </a:r>
            <a:r>
              <a:rPr lang="en-US" sz="6000" i="1" dirty="0">
                <a:cs typeface="Arial" charset="0"/>
              </a:rPr>
              <a:t> / </a:t>
            </a:r>
            <a:r>
              <a:rPr lang="en-US" sz="6000" dirty="0">
                <a:cs typeface="Arial" charset="0"/>
              </a:rPr>
              <a:t>2</a:t>
            </a:r>
            <a:r>
              <a:rPr lang="en-US" sz="6000" dirty="0"/>
              <a:t>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3" name="Rectangle 3"/>
          <p:cNvSpPr>
            <a:spLocks noGrp="1" noChangeArrowheads="1"/>
          </p:cNvSpPr>
          <p:nvPr>
            <p:ph idx="1"/>
          </p:nvPr>
        </p:nvSpPr>
        <p:spPr>
          <a:xfrm>
            <a:off x="588963" y="849313"/>
            <a:ext cx="8458200" cy="58658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5400" dirty="0" smtClean="0"/>
              <a:t>Notice </a:t>
            </a:r>
            <a:r>
              <a:rPr lang="en-US" sz="5400" dirty="0"/>
              <a:t>that </a:t>
            </a:r>
            <a:r>
              <a:rPr lang="en-US" sz="5400" dirty="0" err="1"/>
              <a:t>cos</a:t>
            </a:r>
            <a:r>
              <a:rPr lang="en-US" sz="5400" dirty="0"/>
              <a:t> </a:t>
            </a:r>
            <a:r>
              <a:rPr lang="en-US" sz="5400" i="1" dirty="0"/>
              <a:t>x</a:t>
            </a:r>
            <a:r>
              <a:rPr lang="en-US" sz="5400" dirty="0"/>
              <a:t> </a:t>
            </a:r>
            <a:r>
              <a:rPr lang="en-US" sz="5400" dirty="0">
                <a:cs typeface="Arial" charset="0"/>
              </a:rPr>
              <a:t>≥ sin </a:t>
            </a:r>
            <a:r>
              <a:rPr lang="en-US" sz="5400" i="1" dirty="0">
                <a:cs typeface="Arial" charset="0"/>
              </a:rPr>
              <a:t>x</a:t>
            </a:r>
            <a:r>
              <a:rPr lang="en-US" sz="5400" dirty="0">
                <a:cs typeface="Arial" charset="0"/>
              </a:rPr>
              <a:t> when </a:t>
            </a:r>
            <a:br>
              <a:rPr lang="en-US" sz="5400" dirty="0">
                <a:cs typeface="Arial" charset="0"/>
              </a:rPr>
            </a:br>
            <a:r>
              <a:rPr lang="en-US" sz="5400" dirty="0">
                <a:cs typeface="Arial" charset="0"/>
              </a:rPr>
              <a:t>0 ≤ </a:t>
            </a:r>
            <a:r>
              <a:rPr lang="en-US" sz="5400" i="1" dirty="0">
                <a:cs typeface="Arial" charset="0"/>
              </a:rPr>
              <a:t>x</a:t>
            </a:r>
            <a:r>
              <a:rPr lang="en-US" sz="5400" dirty="0">
                <a:cs typeface="Arial" charset="0"/>
              </a:rPr>
              <a:t> ≤ </a:t>
            </a:r>
            <a:r>
              <a:rPr lang="el-GR" sz="5400" i="1" dirty="0">
                <a:cs typeface="Arial" charset="0"/>
              </a:rPr>
              <a:t>π</a:t>
            </a:r>
            <a:r>
              <a:rPr lang="en-US" sz="5400" i="1" dirty="0">
                <a:cs typeface="Arial" charset="0"/>
              </a:rPr>
              <a:t> </a:t>
            </a:r>
            <a:r>
              <a:rPr lang="en-US" sz="5400" dirty="0">
                <a:cs typeface="Arial" charset="0"/>
              </a:rPr>
              <a:t>/ 4</a:t>
            </a:r>
            <a:r>
              <a:rPr lang="en-US" sz="5400" dirty="0"/>
              <a:t> but sin </a:t>
            </a:r>
            <a:r>
              <a:rPr lang="en-US" sz="5400" i="1" dirty="0"/>
              <a:t>x</a:t>
            </a:r>
            <a:r>
              <a:rPr lang="en-US" sz="5400" dirty="0"/>
              <a:t> </a:t>
            </a:r>
            <a:r>
              <a:rPr lang="en-US" sz="5400" dirty="0">
                <a:cs typeface="Arial" charset="0"/>
              </a:rPr>
              <a:t>≥</a:t>
            </a:r>
            <a:r>
              <a:rPr lang="en-US" sz="5400" dirty="0"/>
              <a:t> </a:t>
            </a:r>
            <a:r>
              <a:rPr lang="en-US" sz="5400" dirty="0" err="1"/>
              <a:t>cos</a:t>
            </a:r>
            <a:r>
              <a:rPr lang="en-US" sz="5400" dirty="0"/>
              <a:t> </a:t>
            </a:r>
            <a:r>
              <a:rPr lang="en-US" sz="5400" i="1" dirty="0"/>
              <a:t>x</a:t>
            </a:r>
            <a:r>
              <a:rPr lang="en-US" sz="5400" dirty="0"/>
              <a:t> when </a:t>
            </a:r>
            <a:br>
              <a:rPr lang="en-US" sz="5400" dirty="0"/>
            </a:br>
            <a:r>
              <a:rPr lang="el-GR" sz="5400" i="1" dirty="0">
                <a:cs typeface="Arial" charset="0"/>
              </a:rPr>
              <a:t>π</a:t>
            </a:r>
            <a:r>
              <a:rPr lang="en-US" sz="5400" i="1" dirty="0">
                <a:cs typeface="Arial" charset="0"/>
              </a:rPr>
              <a:t> </a:t>
            </a:r>
            <a:r>
              <a:rPr lang="en-US" sz="5400" dirty="0">
                <a:cs typeface="Arial" charset="0"/>
              </a:rPr>
              <a:t>/ 4</a:t>
            </a:r>
            <a:r>
              <a:rPr lang="en-US" sz="5400" dirty="0"/>
              <a:t> </a:t>
            </a:r>
            <a:r>
              <a:rPr lang="en-US" sz="5400" dirty="0">
                <a:cs typeface="Arial" charset="0"/>
              </a:rPr>
              <a:t>≤ </a:t>
            </a:r>
            <a:r>
              <a:rPr lang="en-US" sz="5400" i="1" dirty="0">
                <a:cs typeface="Arial" charset="0"/>
              </a:rPr>
              <a:t>x</a:t>
            </a:r>
            <a:r>
              <a:rPr lang="en-US" sz="5400" dirty="0">
                <a:cs typeface="Arial" charset="0"/>
              </a:rPr>
              <a:t> ≤ </a:t>
            </a:r>
            <a:r>
              <a:rPr lang="el-GR" sz="5400" i="1" dirty="0">
                <a:cs typeface="Arial" charset="0"/>
              </a:rPr>
              <a:t>π</a:t>
            </a:r>
            <a:r>
              <a:rPr lang="en-US" sz="5400" i="1" dirty="0">
                <a:cs typeface="Arial" charset="0"/>
              </a:rPr>
              <a:t> </a:t>
            </a:r>
            <a:r>
              <a:rPr lang="en-US" sz="5400" dirty="0">
                <a:cs typeface="Arial" charset="0"/>
              </a:rPr>
              <a:t>/ 2</a:t>
            </a:r>
            <a:r>
              <a:rPr lang="en-US" sz="54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>
          <a:xfrm>
            <a:off x="574675" y="849313"/>
            <a:ext cx="8458200" cy="5865812"/>
          </a:xfrm>
        </p:spPr>
        <p:txBody>
          <a:bodyPr/>
          <a:lstStyle/>
          <a:p>
            <a:r>
              <a:rPr lang="en-US" sz="3400" dirty="0"/>
              <a:t>So, the required area is:</a:t>
            </a:r>
          </a:p>
        </p:txBody>
      </p:sp>
      <p:graphicFrame>
        <p:nvGraphicFramePr>
          <p:cNvPr id="109574" name="Object 6"/>
          <p:cNvGraphicFramePr>
            <a:graphicFrameLocks noChangeAspect="1"/>
          </p:cNvGraphicFramePr>
          <p:nvPr/>
        </p:nvGraphicFramePr>
        <p:xfrm>
          <a:off x="614363" y="1604963"/>
          <a:ext cx="8224837" cy="487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3" imgW="2933640" imgH="1739880" progId="">
                  <p:embed/>
                </p:oleObj>
              </mc:Choice>
              <mc:Fallback>
                <p:oleObj name="Equation" r:id="rId3" imgW="2933640" imgH="173988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363" y="1604963"/>
                        <a:ext cx="8224837" cy="4873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45</TotalTime>
  <Words>193</Words>
  <Application>Microsoft Office PowerPoint</Application>
  <PresentationFormat>On-screen Show (4:3)</PresentationFormat>
  <Paragraphs>27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Flow</vt:lpstr>
      <vt:lpstr>Equation</vt:lpstr>
      <vt:lpstr>BSc(Mathematics)-Part01 Unit-Integral Calculus Topic-Area Date 25-04-2020 Lecture-10  From, Dr Sanjay Kumar Department of Mathematics Purnia College,Purnia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User</cp:lastModifiedBy>
  <cp:revision>22</cp:revision>
  <dcterms:created xsi:type="dcterms:W3CDTF">2020-04-22T11:21:18Z</dcterms:created>
  <dcterms:modified xsi:type="dcterms:W3CDTF">2020-05-04T14:50:54Z</dcterms:modified>
</cp:coreProperties>
</file>