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17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1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6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60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6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1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2020/4/23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ctrTitle"/>
          </p:nvPr>
        </p:nvSpPr>
        <p:spPr>
          <a:xfrm>
            <a:off x="685799" y="-319855"/>
            <a:ext cx="7772400" cy="2387600"/>
          </a:xfrm>
        </p:spPr>
        <p:txBody>
          <a:bodyPr/>
          <a:lstStyle/>
          <a:p>
            <a:r>
              <a:rPr lang="en-US" altLang="zh-CN" sz="3200" b="1">
                <a:solidFill>
                  <a:srgbClr val="0000FF"/>
                </a:solidFill>
              </a:rPr>
              <a:t>PPT -12(April) </a:t>
            </a:r>
            <a:br>
              <a:rPr lang="en-US" altLang="zh-CN" sz="3200" b="1">
                <a:solidFill>
                  <a:srgbClr val="0000FF"/>
                </a:solidFill>
              </a:rPr>
            </a:br>
            <a:r>
              <a:rPr lang="en-US" altLang="zh-CN" sz="5400" b="1">
                <a:solidFill>
                  <a:srgbClr val="800000"/>
                </a:solidFill>
              </a:rPr>
              <a:t>पूर्णियाँ काॅलेज, पूर्णियाँ</a:t>
            </a:r>
            <a:endParaRPr lang="en-US" altLang="zh-CN"/>
          </a:p>
        </p:txBody>
      </p:sp>
      <p:sp>
        <p:nvSpPr>
          <p:cNvPr id="1048596" name="Subtitle 2"/>
          <p:cNvSpPr>
            <a:spLocks noGrp="1"/>
          </p:cNvSpPr>
          <p:nvPr>
            <p:ph type="subTitle" idx="1"/>
          </p:nvPr>
        </p:nvSpPr>
        <p:spPr>
          <a:xfrm>
            <a:off x="1142999" y="2268866"/>
            <a:ext cx="6858000" cy="1655762"/>
          </a:xfrm>
        </p:spPr>
        <p:txBody>
          <a:bodyPr>
            <a:noAutofit/>
          </a:bodyPr>
          <a:lstStyle/>
          <a:p>
            <a:r>
              <a:rPr lang="en-US" altLang="zh-CN" sz="3100" b="1">
                <a:solidFill>
                  <a:srgbClr val="9933FF"/>
                </a:solidFill>
              </a:rPr>
              <a:t>हिन्दी विभाग</a:t>
            </a:r>
            <a:endParaRPr lang="en-US" altLang="zh-CN" sz="3100"/>
          </a:p>
          <a:p>
            <a:r>
              <a:rPr lang="en-US" altLang="zh-CN" sz="3100" b="1">
                <a:solidFill>
                  <a:srgbClr val="0070C0"/>
                </a:solidFill>
              </a:rPr>
              <a:t>PG</a:t>
            </a:r>
            <a:endParaRPr lang="en-US" altLang="zh-CN" sz="3100"/>
          </a:p>
          <a:p>
            <a:r>
              <a:rPr lang="en-US" altLang="zh-CN" sz="3100" b="1">
                <a:solidFill>
                  <a:srgbClr val="000000"/>
                </a:solidFill>
              </a:rPr>
              <a:t>सेमेस्टर -2</a:t>
            </a:r>
            <a:endParaRPr lang="en-US" altLang="zh-CN" sz="3100"/>
          </a:p>
          <a:p>
            <a:r>
              <a:rPr lang="en-US" altLang="zh-CN" sz="3100" b="1">
                <a:solidFill>
                  <a:srgbClr val="000000"/>
                </a:solidFill>
              </a:rPr>
              <a:t>CC - 9</a:t>
            </a:r>
            <a:endParaRPr lang="en-US" altLang="zh-CN" sz="3100"/>
          </a:p>
          <a:p>
            <a:r>
              <a:rPr lang="en-US" altLang="zh-CN" sz="3100" b="1">
                <a:solidFill>
                  <a:srgbClr val="FF0000"/>
                </a:solidFill>
              </a:rPr>
              <a:t>("गोदान" उपन्यास के कथा-शिल्प का वर्णन, भाग-9)</a:t>
            </a:r>
            <a:endParaRPr lang="en-US" altLang="zh-CN" sz="3100"/>
          </a:p>
          <a:p>
            <a:r>
              <a:rPr lang="en-US" altLang="zh-CN" sz="3100" b="1">
                <a:solidFill>
                  <a:srgbClr val="008000"/>
                </a:solidFill>
              </a:rPr>
              <a:t>सीता कुमारी</a:t>
            </a:r>
            <a:endParaRPr lang="en-US" altLang="zh-CN" sz="3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1048596"/>
          <p:cNvSpPr>
            <a:spLocks noGrp="1"/>
          </p:cNvSpPr>
          <p:nvPr>
            <p:ph idx="1"/>
          </p:nvPr>
        </p:nvSpPr>
        <p:spPr>
          <a:xfrm>
            <a:off x="628650" y="1016298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900" b="1">
                <a:solidFill>
                  <a:srgbClr val="9933FF"/>
                </a:solidFill>
              </a:rPr>
              <a:t>साझा हो जाने पर दातादीन होरी के घर आकर झुनिया पर डोरे डालने लगता है | शहर के शक्कर मिल के आदमी गाँव में आकर गन्ना खरीदते हैं | होरी के ईख सवा सौ रुपये में बिकती है, किन्तु उसका सारा पैसा साहूकार के हाथ में चला जाता है |</a:t>
            </a:r>
            <a:endParaRPr lang="en-US" sz="4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Content Placeholder 1048597"/>
          <p:cNvSpPr>
            <a:spLocks noGrp="1"/>
          </p:cNvSpPr>
          <p:nvPr>
            <p:ph idx="1"/>
          </p:nvPr>
        </p:nvSpPr>
        <p:spPr>
          <a:xfrm>
            <a:off x="628649" y="1253331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700" b="1"/>
              <a:t>उधर गोबर शहर में मिर्जा की नौकरी करना छोड़ देता है और खोंमचा लगाना शुरू कर देता है | वह पूरा शहरी बन जाता है | एक दिन वह घरवालों के लिए उचित सामान खरीदकर इक्के में बैठकर घर को प्रस्थान करता है|</a:t>
            </a:r>
            <a:endParaRPr lang="en-US" sz="4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1048598"/>
          <p:cNvSpPr>
            <a:spLocks noGrp="1"/>
          </p:cNvSpPr>
          <p:nvPr>
            <p:ph idx="1"/>
          </p:nvPr>
        </p:nvSpPr>
        <p:spPr>
          <a:xfrm>
            <a:off x="628650" y="970397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600" b="1">
                <a:solidFill>
                  <a:srgbClr val="0000FF"/>
                </a:solidFill>
              </a:rPr>
              <a:t>होरी और उसका परिवार दातादीन का मजदूर बन गया था | होरी दातादीन के खेत  में काम करता हुआ बेहोश होकर गिर पड़ता है | वह घर पहुँचा दिया जाता है | गोबर घर आ जाता है, वह घर की दीनदशा देखकर बहुत दु:खी होता है |</a:t>
            </a:r>
            <a:endParaRPr lang="en-US" sz="46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>
          <a:xfrm>
            <a:off x="628649" y="846601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700" b="1">
                <a:solidFill>
                  <a:srgbClr val="993300"/>
                </a:solidFill>
              </a:rPr>
              <a:t>वह साथ में लाया सामान परिवार के लोगों में बाँट देता है | गोबर भोला के घर जाता है | वह भोला और उसके पुत्र जंगी को शहर में नौकरी दिलवाने का लालच देकर अपने बैल ले आता है | होली के अवसर पर गोबर के द्वार पर ही उसकी नेतृत्व में होली खेली जाती है |</a:t>
            </a:r>
            <a:endParaRPr lang="en-US" sz="470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Content Placeholder 1048587"/>
          <p:cNvSpPr>
            <a:spLocks noGrp="1"/>
          </p:cNvSpPr>
          <p:nvPr>
            <p:ph idx="1"/>
          </p:nvPr>
        </p:nvSpPr>
        <p:spPr>
          <a:xfrm>
            <a:off x="628649" y="1016298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>
                <a:solidFill>
                  <a:srgbClr val="008000"/>
                </a:solidFill>
              </a:rPr>
              <a:t>होली के  दूसरे दिन दातादीन होरी को खेत पर काम करने के लिए बुलाने आता है | होरी के इन्कार करने पर वह अपना कर्ज मांगने लगता है | गोबर इस पर बैंक की ब्याज दर से सूद देने की बात कहता है |नोखेराम आदि गोबर की हरकतों से चिढ़कर होरी को परेशान करने का प्रयत्न करते हैं, किन्तु उनको सफलता नहीं मिलती |</a:t>
            </a:r>
            <a:endParaRPr lang="en-US"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>
          <a:xfrm>
            <a:off x="628650" y="731184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700" b="1">
                <a:solidFill>
                  <a:srgbClr val="002060"/>
                </a:solidFill>
              </a:rPr>
              <a:t>गोबर गाँव के वातावरण से क्षुब्ध होकर झुनिया और बच्चे को लेकर तुरन्त लखनऊ लौट जाने की तैयारी करता है | गोबर और झुनिया के चले जाने से होरी और धनिया को दु:ख होता है | गोबर लखनऊ लौटकर संकट में पड़ जाता है | उसकी झुनिया से खटपट रहने लगती है |</a:t>
            </a:r>
            <a:endParaRPr lang="en-US" sz="4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1048585"/>
          <p:cNvSpPr>
            <a:spLocks noGrp="1"/>
          </p:cNvSpPr>
          <p:nvPr>
            <p:ph idx="1"/>
          </p:nvPr>
        </p:nvSpPr>
        <p:spPr>
          <a:xfrm>
            <a:off x="628650" y="125333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900" b="1">
                <a:solidFill>
                  <a:srgbClr val="0000FF"/>
                </a:solidFill>
              </a:rPr>
              <a:t>गोबर शराब पीकर झुनिया को मारता-पीटता है | मिल में हड़ताल हो जाती है | झगड़े में गोबर घायल होकर घर लौटता है |झुनिया सारी कटुता भूलकर उसकी सेवा करती है और इस प्रकार गोबर और झुनिया के सम्बन्ध पुनः मधुर हो   जाते हैं |</a:t>
            </a:r>
            <a:endParaRPr lang="en-US" sz="4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PPT -12(April)  पूर्णियाँ काॅलेज, पूर्णियाँ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-12(April)  पूर्णियाँ काॅलेज, पूर्णियाँ</dc:title>
  <dc:creator>Redmi Y3</dc:creator>
  <cp:lastModifiedBy>User</cp:lastModifiedBy>
  <cp:revision>1</cp:revision>
  <dcterms:created xsi:type="dcterms:W3CDTF">2015-05-11T11:30:45Z</dcterms:created>
  <dcterms:modified xsi:type="dcterms:W3CDTF">2020-04-23T10:24:18Z</dcterms:modified>
</cp:coreProperties>
</file>