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EF487-3020-9D49-A5A6-87B19151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मुद्राराक्षस</a:t>
            </a:r>
            <a:r>
              <a:rPr lang="en-IN"/>
              <a:t>म्( अंक-1)PG-(2 SEM) P.U.   - CC-IX.  </a:t>
            </a:r>
            <a:r>
              <a:rPr lang="en-US"/>
              <a:t> विषय </a:t>
            </a:r>
            <a:r>
              <a:rPr lang="en-IN"/>
              <a:t>- </a:t>
            </a:r>
            <a:r>
              <a:rPr lang="en-US"/>
              <a:t>संस्कृत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175DD-3B38-264E-BB68-0D5667825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प्रस्तुति</a:t>
            </a:r>
            <a:endParaRPr lang="en-IN"/>
          </a:p>
          <a:p>
            <a:r>
              <a:rPr lang="en-US"/>
              <a:t> डॉ निरुपमा राय </a:t>
            </a:r>
            <a:r>
              <a:rPr lang="en-IN"/>
              <a:t>, </a:t>
            </a:r>
            <a:r>
              <a:rPr lang="en-US"/>
              <a:t>संस्कृत</a:t>
            </a:r>
            <a:r>
              <a:rPr lang="en-IN"/>
              <a:t>- </a:t>
            </a:r>
            <a:r>
              <a:rPr lang="en-US"/>
              <a:t> विभाग </a:t>
            </a:r>
            <a:endParaRPr lang="en-IN"/>
          </a:p>
          <a:p>
            <a:r>
              <a:rPr lang="en-US"/>
              <a:t>पूर्णिया विश्वविद्यालय</a:t>
            </a:r>
            <a:r>
              <a:rPr lang="en-IN"/>
              <a:t> पूर्णियाँ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2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020397-1A44-494E-B0AA-7B38C8B2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श्लोक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AE67DF-70E2-DA4F-B871-4CE877A0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/>
              <a:t>              </a:t>
            </a:r>
            <a:r>
              <a:rPr lang="en-US" sz="2800"/>
              <a:t>नंद</a:t>
            </a:r>
            <a:r>
              <a:rPr lang="en-IN" sz="2800"/>
              <a:t>कुल</a:t>
            </a:r>
            <a:r>
              <a:rPr lang="en-US" sz="2800"/>
              <a:t>कालभुजंगी</a:t>
            </a:r>
            <a:r>
              <a:rPr lang="en-IN" sz="2800"/>
              <a:t>ं</a:t>
            </a:r>
          </a:p>
          <a:p>
            <a:pPr marL="0" indent="0">
              <a:buNone/>
            </a:pPr>
            <a:r>
              <a:rPr lang="en-IN" sz="2800"/>
              <a:t>               </a:t>
            </a:r>
            <a:r>
              <a:rPr lang="en-US" sz="2800"/>
              <a:t> </a:t>
            </a:r>
            <a:r>
              <a:rPr lang="en-IN" sz="2800"/>
              <a:t>को</a:t>
            </a:r>
            <a:r>
              <a:rPr lang="en-US" sz="2800"/>
              <a:t>पा</a:t>
            </a:r>
            <a:r>
              <a:rPr lang="en-IN" sz="2800"/>
              <a:t>न</a:t>
            </a:r>
            <a:r>
              <a:rPr lang="en-US" sz="2800"/>
              <a:t>लबहुलनीलधूम</a:t>
            </a:r>
            <a:r>
              <a:rPr lang="en-IN" sz="2800"/>
              <a:t>लतां</a:t>
            </a:r>
          </a:p>
          <a:p>
            <a:pPr marL="0" indent="0">
              <a:buNone/>
            </a:pPr>
            <a:r>
              <a:rPr lang="en-IN" sz="2800"/>
              <a:t>               </a:t>
            </a:r>
            <a:r>
              <a:rPr lang="en-US" sz="2800"/>
              <a:t> अ</a:t>
            </a:r>
            <a:r>
              <a:rPr lang="en-IN" sz="2800">
                <a:latin typeface="Nirmala UI" panose="020B0502040204020203" pitchFamily="34" charset="0"/>
                <a:cs typeface="Nirmala UI" panose="020B0502040204020203" pitchFamily="34" charset="0"/>
              </a:rPr>
              <a:t>द्यापि</a:t>
            </a:r>
            <a:r>
              <a:rPr lang="en-US" sz="2800"/>
              <a:t> </a:t>
            </a:r>
            <a:r>
              <a:rPr lang="en-IN" sz="2800"/>
              <a:t>बध्यमा</a:t>
            </a:r>
            <a:r>
              <a:rPr lang="en-US" sz="2800"/>
              <a:t>ना</a:t>
            </a:r>
            <a:r>
              <a:rPr lang="en-IN" sz="2800"/>
              <a:t>ं</a:t>
            </a:r>
            <a:r>
              <a:rPr lang="en-US" sz="2800"/>
              <a:t> </a:t>
            </a:r>
            <a:r>
              <a:rPr lang="en-IN" sz="2800"/>
              <a:t>व</a:t>
            </a:r>
            <a:r>
              <a:rPr lang="en-US" sz="2800"/>
              <a:t>ध्य</a:t>
            </a:r>
            <a:r>
              <a:rPr lang="en-IN" sz="2800"/>
              <a:t>ः</a:t>
            </a:r>
            <a:r>
              <a:rPr lang="en-US" sz="2800"/>
              <a:t> </a:t>
            </a:r>
            <a:endParaRPr lang="en-IN" sz="2800"/>
          </a:p>
          <a:p>
            <a:pPr marL="0" indent="0">
              <a:buNone/>
            </a:pPr>
            <a:r>
              <a:rPr lang="en-IN" sz="2800"/>
              <a:t>                </a:t>
            </a:r>
            <a:r>
              <a:rPr lang="en-US" sz="2800"/>
              <a:t>को </a:t>
            </a:r>
            <a:r>
              <a:rPr lang="en-IN" sz="2800"/>
              <a:t>नेच्छति</a:t>
            </a:r>
            <a:r>
              <a:rPr lang="en-US" sz="2800"/>
              <a:t> शिखा मे</a:t>
            </a:r>
            <a:r>
              <a:rPr lang="en-IN" sz="2800"/>
              <a:t> ।।</a:t>
            </a:r>
          </a:p>
          <a:p>
            <a:endParaRPr lang="en-IN" sz="2800"/>
          </a:p>
          <a:p>
            <a:r>
              <a:rPr lang="en-IN" sz="2800"/>
              <a:t>          अन्वय   -    </a:t>
            </a:r>
            <a:r>
              <a:rPr lang="en-US" sz="2800"/>
              <a:t>महत्वपूर्ण शब्दों का</a:t>
            </a:r>
            <a:endParaRPr lang="en-IN" sz="2800"/>
          </a:p>
          <a:p>
            <a:pPr marL="0" indent="0">
              <a:buNone/>
            </a:pPr>
            <a:r>
              <a:rPr lang="en-IN" sz="2800"/>
              <a:t>             </a:t>
            </a:r>
            <a:r>
              <a:rPr lang="en-US" sz="2800"/>
              <a:t> यथास्थान सुंदर प्रयोग</a:t>
            </a:r>
            <a:r>
              <a:rPr lang="en-IN" sz="2800"/>
              <a:t>           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8726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390387-8AB4-AD4E-9187-5A10E1340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श्लोक का अर्थ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044E50-950D-BB48-8C11-08BC1ED53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व</a:t>
            </a:r>
            <a:r>
              <a:rPr lang="en-IN" sz="2400"/>
              <a:t>ध के</a:t>
            </a:r>
            <a:r>
              <a:rPr lang="en-US" sz="2400"/>
              <a:t> योग्य कौन व्यक्ति</a:t>
            </a:r>
            <a:r>
              <a:rPr lang="en-IN" sz="2400"/>
              <a:t>(</a:t>
            </a:r>
            <a:r>
              <a:rPr lang="en-US" sz="2400"/>
              <a:t> मलय केतु</a:t>
            </a:r>
            <a:r>
              <a:rPr lang="en-IN" sz="2400"/>
              <a:t>)</a:t>
            </a:r>
            <a:r>
              <a:rPr lang="en-US" sz="2400"/>
              <a:t> नंद वंश के लिए </a:t>
            </a:r>
            <a:r>
              <a:rPr lang="en-IN" sz="2400"/>
              <a:t>कालसर्पिणि </a:t>
            </a:r>
            <a:r>
              <a:rPr lang="en-US" sz="2400"/>
              <a:t>की क्रोध अग्नि में से निकलती हुई अत्यंत कृष्ण धूमलता वाली मेरी शिखा को आज भी बांधी जाती हुई देखना नहीं चाहता है</a:t>
            </a:r>
            <a:r>
              <a:rPr lang="en-IN" sz="2400"/>
              <a:t> ।</a:t>
            </a:r>
            <a:endParaRPr lang="en-US" sz="2400"/>
          </a:p>
          <a:p>
            <a:pPr marL="0" indent="0">
              <a:buNone/>
            </a:pPr>
            <a:endParaRPr lang="en-IN" sz="2400"/>
          </a:p>
          <a:p>
            <a:r>
              <a:rPr lang="en-US" sz="2400"/>
              <a:t> चाणक्य का कथन</a:t>
            </a:r>
          </a:p>
          <a:p>
            <a:r>
              <a:rPr lang="en-US" sz="2400"/>
              <a:t>मलय केतु के लिए चाणक्य की उक्ति</a:t>
            </a:r>
          </a:p>
        </p:txBody>
      </p:sp>
    </p:spTree>
    <p:extLst>
      <p:ext uri="{BB962C8B-B14F-4D97-AF65-F5344CB8AC3E}">
        <p14:creationId xmlns:p14="http://schemas.microsoft.com/office/powerpoint/2010/main" val="73515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8E94D-0585-7049-866E-F6824F55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व्याकरण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B55FD-9C1D-8441-BF14-93C22581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/>
              <a:t>                </a:t>
            </a:r>
            <a:r>
              <a:rPr lang="en-IN" sz="2800"/>
              <a:t>  </a:t>
            </a:r>
            <a:r>
              <a:rPr lang="en-US" sz="2800"/>
              <a:t>अलंकार</a:t>
            </a:r>
            <a:r>
              <a:rPr lang="en-IN" sz="2800"/>
              <a:t> - </a:t>
            </a:r>
            <a:r>
              <a:rPr lang="en-US" sz="2800"/>
              <a:t> रूपक </a:t>
            </a:r>
            <a:endParaRPr lang="en-IN" sz="2800"/>
          </a:p>
          <a:p>
            <a:r>
              <a:rPr lang="en-IN" sz="2800"/>
              <a:t>                छं</a:t>
            </a:r>
            <a:r>
              <a:rPr lang="en-US" sz="2800"/>
              <a:t>द </a:t>
            </a:r>
            <a:r>
              <a:rPr lang="en-IN" sz="2800"/>
              <a:t>  -  आर्या</a:t>
            </a:r>
          </a:p>
          <a:p>
            <a:r>
              <a:rPr lang="en-IN" sz="2800"/>
              <a:t>                </a:t>
            </a:r>
            <a:r>
              <a:rPr lang="en-US" sz="2800"/>
              <a:t>रीति </a:t>
            </a:r>
            <a:r>
              <a:rPr lang="en-IN" sz="2800"/>
              <a:t>  -  </a:t>
            </a:r>
            <a:r>
              <a:rPr lang="en-US" sz="2800"/>
              <a:t>गौ</a:t>
            </a:r>
            <a:r>
              <a:rPr lang="en-IN" sz="2800"/>
              <a:t>डी</a:t>
            </a:r>
          </a:p>
          <a:p>
            <a:r>
              <a:rPr lang="en-IN" sz="2800"/>
              <a:t>               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6003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82A65-EDD3-8540-8E06-F986F61C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विशेष तथ्य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CF118-0601-0542-AC16-24224630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विशाखदत्त रचित मुद्राराक्षस एक विशिष्ट ऐतिहासिक नाटक है जिसमें चार महत्वपूर्ण पात्र हैं 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मलयकेतु ,चाणक्य ,चंद्रगुप्त और राक्षस 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वीर रस के नाटक में चाणक्य की  उक्तियों</a:t>
            </a:r>
          </a:p>
          <a:p>
            <a:pPr marL="0" indent="0">
              <a:buNone/>
            </a:pPr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में वीर रस का अद्भुत संचार हुआ है। इस दृष्टि से यह श्लोक अत्यंत महत्वपूर्ण है</a:t>
            </a:r>
          </a:p>
        </p:txBody>
      </p:sp>
    </p:spTree>
    <p:extLst>
      <p:ext uri="{BB962C8B-B14F-4D97-AF65-F5344CB8AC3E}">
        <p14:creationId xmlns:p14="http://schemas.microsoft.com/office/powerpoint/2010/main" val="389210016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Custom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मुद्राराक्षसम्( अंक-1)PG-(2 SEM) P.U.   - CC-IX.   विषय - संस्कृत</vt:lpstr>
      <vt:lpstr>श्लोक</vt:lpstr>
      <vt:lpstr>श्लोक का अर्थ</vt:lpstr>
      <vt:lpstr>व्याकरण</vt:lpstr>
      <vt:lpstr>विशेष तथ्य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nirupamaroy25@gmail.com</dc:creator>
  <cp:lastModifiedBy>User</cp:lastModifiedBy>
  <cp:revision>6</cp:revision>
  <dcterms:created xsi:type="dcterms:W3CDTF">2019-09-15T12:27:32Z</dcterms:created>
  <dcterms:modified xsi:type="dcterms:W3CDTF">2020-05-04T15:04:46Z</dcterms:modified>
</cp:coreProperties>
</file>