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5" r:id="rId2"/>
    <p:sldId id="276" r:id="rId3"/>
    <p:sldId id="303" r:id="rId4"/>
    <p:sldId id="310" r:id="rId5"/>
    <p:sldId id="311" r:id="rId6"/>
    <p:sldId id="312" r:id="rId7"/>
    <p:sldId id="31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6CB4E7-9A18-4A1D-98D0-BD4184DD0AFE}" type="datetimeFigureOut">
              <a:rPr lang="en-US" smtClean="0"/>
              <a:pPr/>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1A0727-F6E8-4073-887D-2C61426F840F}" type="slidenum">
              <a:rPr lang="en-US" smtClean="0"/>
              <a:pPr/>
              <a:t>‹#›</a:t>
            </a:fld>
            <a:endParaRPr lang="en-US"/>
          </a:p>
        </p:txBody>
      </p:sp>
    </p:spTree>
    <p:extLst>
      <p:ext uri="{BB962C8B-B14F-4D97-AF65-F5344CB8AC3E}">
        <p14:creationId xmlns:p14="http://schemas.microsoft.com/office/powerpoint/2010/main" val="516639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9EA96B-A50E-4B31-8F26-AC2CF9D230A4}" type="datetime1">
              <a:rPr lang="en-US" smtClean="0"/>
              <a:pPr/>
              <a:t>5/4/2020</a:t>
            </a:fld>
            <a:endParaRPr lang="en-US"/>
          </a:p>
        </p:txBody>
      </p:sp>
      <p:sp>
        <p:nvSpPr>
          <p:cNvPr id="19" name="Footer Placeholder 18"/>
          <p:cNvSpPr>
            <a:spLocks noGrp="1"/>
          </p:cNvSpPr>
          <p:nvPr>
            <p:ph type="ftr" sz="quarter" idx="11"/>
          </p:nvPr>
        </p:nvSpPr>
        <p:spPr/>
        <p:txBody>
          <a:bodyPr/>
          <a:lstStyle/>
          <a:p>
            <a:r>
              <a:rPr lang="it-IT" smtClean="0"/>
              <a:t>BBA PART I PURNEA COLLEGE PURNIA</a:t>
            </a:r>
            <a:endParaRPr lang="en-US"/>
          </a:p>
        </p:txBody>
      </p:sp>
      <p:sp>
        <p:nvSpPr>
          <p:cNvPr id="27" name="Slide Number Placeholder 26"/>
          <p:cNvSpPr>
            <a:spLocks noGrp="1"/>
          </p:cNvSpPr>
          <p:nvPr>
            <p:ph type="sldNum" sz="quarter" idx="12"/>
          </p:nvPr>
        </p:nvSpPr>
        <p:spPr/>
        <p:txBody>
          <a:bodyPr/>
          <a:lstStyle/>
          <a:p>
            <a:fld id="{DB531F79-F64F-4D57-9565-06FBFE3A1A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DA4329-FBD4-46C8-B31F-AAD68D705D42}" type="datetime1">
              <a:rPr lang="en-US" smtClean="0"/>
              <a:pPr/>
              <a:t>5/4/2020</a:t>
            </a:fld>
            <a:endParaRPr lang="en-US"/>
          </a:p>
        </p:txBody>
      </p:sp>
      <p:sp>
        <p:nvSpPr>
          <p:cNvPr id="5" name="Footer Placeholder 4"/>
          <p:cNvSpPr>
            <a:spLocks noGrp="1"/>
          </p:cNvSpPr>
          <p:nvPr>
            <p:ph type="ftr" sz="quarter" idx="11"/>
          </p:nvPr>
        </p:nvSpPr>
        <p:spPr/>
        <p:txBody>
          <a:bodyPr/>
          <a:lstStyle/>
          <a:p>
            <a:r>
              <a:rPr lang="it-IT" smtClean="0"/>
              <a:t>BBA PART I PURNEA COLLEGE PURNIA</a:t>
            </a:r>
            <a:endParaRPr lang="en-US"/>
          </a:p>
        </p:txBody>
      </p:sp>
      <p:sp>
        <p:nvSpPr>
          <p:cNvPr id="6" name="Slide Number Placeholder 5"/>
          <p:cNvSpPr>
            <a:spLocks noGrp="1"/>
          </p:cNvSpPr>
          <p:nvPr>
            <p:ph type="sldNum" sz="quarter" idx="12"/>
          </p:nvPr>
        </p:nvSpPr>
        <p:spPr/>
        <p:txBody>
          <a:bodyPr/>
          <a:lstStyle/>
          <a:p>
            <a:fld id="{DB531F79-F64F-4D57-9565-06FBFE3A1A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CF326C-D26A-4950-BCE7-E5496CA8032B}" type="datetime1">
              <a:rPr lang="en-US" smtClean="0"/>
              <a:pPr/>
              <a:t>5/4/2020</a:t>
            </a:fld>
            <a:endParaRPr lang="en-US"/>
          </a:p>
        </p:txBody>
      </p:sp>
      <p:sp>
        <p:nvSpPr>
          <p:cNvPr id="5" name="Footer Placeholder 4"/>
          <p:cNvSpPr>
            <a:spLocks noGrp="1"/>
          </p:cNvSpPr>
          <p:nvPr>
            <p:ph type="ftr" sz="quarter" idx="11"/>
          </p:nvPr>
        </p:nvSpPr>
        <p:spPr/>
        <p:txBody>
          <a:bodyPr/>
          <a:lstStyle/>
          <a:p>
            <a:r>
              <a:rPr lang="it-IT" smtClean="0"/>
              <a:t>BBA PART I PURNEA COLLEGE PURNIA</a:t>
            </a:r>
            <a:endParaRPr lang="en-US"/>
          </a:p>
        </p:txBody>
      </p:sp>
      <p:sp>
        <p:nvSpPr>
          <p:cNvPr id="6" name="Slide Number Placeholder 5"/>
          <p:cNvSpPr>
            <a:spLocks noGrp="1"/>
          </p:cNvSpPr>
          <p:nvPr>
            <p:ph type="sldNum" sz="quarter" idx="12"/>
          </p:nvPr>
        </p:nvSpPr>
        <p:spPr/>
        <p:txBody>
          <a:bodyPr/>
          <a:lstStyle/>
          <a:p>
            <a:fld id="{DB531F79-F64F-4D57-9565-06FBFE3A1A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2FCDAF-8CB0-434A-9E06-99E501DF8246}" type="datetime1">
              <a:rPr lang="en-US" smtClean="0"/>
              <a:pPr/>
              <a:t>5/4/2020</a:t>
            </a:fld>
            <a:endParaRPr lang="en-US"/>
          </a:p>
        </p:txBody>
      </p:sp>
      <p:sp>
        <p:nvSpPr>
          <p:cNvPr id="5" name="Footer Placeholder 4"/>
          <p:cNvSpPr>
            <a:spLocks noGrp="1"/>
          </p:cNvSpPr>
          <p:nvPr>
            <p:ph type="ftr" sz="quarter" idx="11"/>
          </p:nvPr>
        </p:nvSpPr>
        <p:spPr/>
        <p:txBody>
          <a:bodyPr/>
          <a:lstStyle/>
          <a:p>
            <a:r>
              <a:rPr lang="it-IT" smtClean="0"/>
              <a:t>BBA PART I PURNEA COLLEGE PURNIA</a:t>
            </a:r>
            <a:endParaRPr lang="en-US"/>
          </a:p>
        </p:txBody>
      </p:sp>
      <p:sp>
        <p:nvSpPr>
          <p:cNvPr id="6" name="Slide Number Placeholder 5"/>
          <p:cNvSpPr>
            <a:spLocks noGrp="1"/>
          </p:cNvSpPr>
          <p:nvPr>
            <p:ph type="sldNum" sz="quarter" idx="12"/>
          </p:nvPr>
        </p:nvSpPr>
        <p:spPr/>
        <p:txBody>
          <a:bodyPr/>
          <a:lstStyle/>
          <a:p>
            <a:fld id="{DB531F79-F64F-4D57-9565-06FBFE3A1A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60CD55-AE38-42FC-86AA-BACBA7E85161}" type="datetime1">
              <a:rPr lang="en-US" smtClean="0"/>
              <a:pPr/>
              <a:t>5/4/2020</a:t>
            </a:fld>
            <a:endParaRPr lang="en-US"/>
          </a:p>
        </p:txBody>
      </p:sp>
      <p:sp>
        <p:nvSpPr>
          <p:cNvPr id="5" name="Footer Placeholder 4"/>
          <p:cNvSpPr>
            <a:spLocks noGrp="1"/>
          </p:cNvSpPr>
          <p:nvPr>
            <p:ph type="ftr" sz="quarter" idx="11"/>
          </p:nvPr>
        </p:nvSpPr>
        <p:spPr/>
        <p:txBody>
          <a:bodyPr/>
          <a:lstStyle/>
          <a:p>
            <a:r>
              <a:rPr lang="it-IT" smtClean="0"/>
              <a:t>BBA PART I PURNEA COLLEGE PURNIA</a:t>
            </a:r>
            <a:endParaRPr lang="en-US"/>
          </a:p>
        </p:txBody>
      </p:sp>
      <p:sp>
        <p:nvSpPr>
          <p:cNvPr id="6" name="Slide Number Placeholder 5"/>
          <p:cNvSpPr>
            <a:spLocks noGrp="1"/>
          </p:cNvSpPr>
          <p:nvPr>
            <p:ph type="sldNum" sz="quarter" idx="12"/>
          </p:nvPr>
        </p:nvSpPr>
        <p:spPr/>
        <p:txBody>
          <a:bodyPr/>
          <a:lstStyle/>
          <a:p>
            <a:fld id="{DB531F79-F64F-4D57-9565-06FBFE3A1A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29299-0C4F-4195-B068-15DEE6ADCD0B}" type="datetime1">
              <a:rPr lang="en-US" smtClean="0"/>
              <a:pPr/>
              <a:t>5/4/2020</a:t>
            </a:fld>
            <a:endParaRPr lang="en-US"/>
          </a:p>
        </p:txBody>
      </p:sp>
      <p:sp>
        <p:nvSpPr>
          <p:cNvPr id="6" name="Footer Placeholder 5"/>
          <p:cNvSpPr>
            <a:spLocks noGrp="1"/>
          </p:cNvSpPr>
          <p:nvPr>
            <p:ph type="ftr" sz="quarter" idx="11"/>
          </p:nvPr>
        </p:nvSpPr>
        <p:spPr/>
        <p:txBody>
          <a:bodyPr/>
          <a:lstStyle/>
          <a:p>
            <a:r>
              <a:rPr lang="it-IT" smtClean="0"/>
              <a:t>BBA PART I PURNEA COLLEGE PURNIA</a:t>
            </a:r>
            <a:endParaRPr lang="en-US"/>
          </a:p>
        </p:txBody>
      </p:sp>
      <p:sp>
        <p:nvSpPr>
          <p:cNvPr id="7" name="Slide Number Placeholder 6"/>
          <p:cNvSpPr>
            <a:spLocks noGrp="1"/>
          </p:cNvSpPr>
          <p:nvPr>
            <p:ph type="sldNum" sz="quarter" idx="12"/>
          </p:nvPr>
        </p:nvSpPr>
        <p:spPr/>
        <p:txBody>
          <a:bodyPr/>
          <a:lstStyle/>
          <a:p>
            <a:fld id="{DB531F79-F64F-4D57-9565-06FBFE3A1A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8CA6F1-01F0-4920-9049-EF5C6D4DD625}" type="datetime1">
              <a:rPr lang="en-US" smtClean="0"/>
              <a:pPr/>
              <a:t>5/4/2020</a:t>
            </a:fld>
            <a:endParaRPr lang="en-US"/>
          </a:p>
        </p:txBody>
      </p:sp>
      <p:sp>
        <p:nvSpPr>
          <p:cNvPr id="8" name="Footer Placeholder 7"/>
          <p:cNvSpPr>
            <a:spLocks noGrp="1"/>
          </p:cNvSpPr>
          <p:nvPr>
            <p:ph type="ftr" sz="quarter" idx="11"/>
          </p:nvPr>
        </p:nvSpPr>
        <p:spPr/>
        <p:txBody>
          <a:bodyPr/>
          <a:lstStyle/>
          <a:p>
            <a:r>
              <a:rPr lang="it-IT" smtClean="0"/>
              <a:t>BBA PART I PURNEA COLLEGE PURNIA</a:t>
            </a:r>
            <a:endParaRPr lang="en-US"/>
          </a:p>
        </p:txBody>
      </p:sp>
      <p:sp>
        <p:nvSpPr>
          <p:cNvPr id="9" name="Slide Number Placeholder 8"/>
          <p:cNvSpPr>
            <a:spLocks noGrp="1"/>
          </p:cNvSpPr>
          <p:nvPr>
            <p:ph type="sldNum" sz="quarter" idx="12"/>
          </p:nvPr>
        </p:nvSpPr>
        <p:spPr/>
        <p:txBody>
          <a:bodyPr/>
          <a:lstStyle/>
          <a:p>
            <a:fld id="{DB531F79-F64F-4D57-9565-06FBFE3A1A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2B995F-945C-4E88-94ED-67F77303AA30}" type="datetime1">
              <a:rPr lang="en-US" smtClean="0"/>
              <a:pPr/>
              <a:t>5/4/2020</a:t>
            </a:fld>
            <a:endParaRPr lang="en-US"/>
          </a:p>
        </p:txBody>
      </p:sp>
      <p:sp>
        <p:nvSpPr>
          <p:cNvPr id="4" name="Footer Placeholder 3"/>
          <p:cNvSpPr>
            <a:spLocks noGrp="1"/>
          </p:cNvSpPr>
          <p:nvPr>
            <p:ph type="ftr" sz="quarter" idx="11"/>
          </p:nvPr>
        </p:nvSpPr>
        <p:spPr/>
        <p:txBody>
          <a:bodyPr/>
          <a:lstStyle/>
          <a:p>
            <a:r>
              <a:rPr lang="it-IT" smtClean="0"/>
              <a:t>BBA PART I PURNEA COLLEGE PURNIA</a:t>
            </a:r>
            <a:endParaRPr lang="en-US"/>
          </a:p>
        </p:txBody>
      </p:sp>
      <p:sp>
        <p:nvSpPr>
          <p:cNvPr id="5" name="Slide Number Placeholder 4"/>
          <p:cNvSpPr>
            <a:spLocks noGrp="1"/>
          </p:cNvSpPr>
          <p:nvPr>
            <p:ph type="sldNum" sz="quarter" idx="12"/>
          </p:nvPr>
        </p:nvSpPr>
        <p:spPr/>
        <p:txBody>
          <a:bodyPr/>
          <a:lstStyle/>
          <a:p>
            <a:fld id="{DB531F79-F64F-4D57-9565-06FBFE3A1A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9084E-EFBA-4D2B-AFE8-F9CE6A509874}" type="datetime1">
              <a:rPr lang="en-US" smtClean="0"/>
              <a:pPr/>
              <a:t>5/4/2020</a:t>
            </a:fld>
            <a:endParaRPr lang="en-US"/>
          </a:p>
        </p:txBody>
      </p:sp>
      <p:sp>
        <p:nvSpPr>
          <p:cNvPr id="3" name="Footer Placeholder 2"/>
          <p:cNvSpPr>
            <a:spLocks noGrp="1"/>
          </p:cNvSpPr>
          <p:nvPr>
            <p:ph type="ftr" sz="quarter" idx="11"/>
          </p:nvPr>
        </p:nvSpPr>
        <p:spPr/>
        <p:txBody>
          <a:bodyPr/>
          <a:lstStyle/>
          <a:p>
            <a:r>
              <a:rPr lang="it-IT" smtClean="0"/>
              <a:t>BBA PART I PURNEA COLLEGE PURNIA</a:t>
            </a:r>
            <a:endParaRPr lang="en-US"/>
          </a:p>
        </p:txBody>
      </p:sp>
      <p:sp>
        <p:nvSpPr>
          <p:cNvPr id="4" name="Slide Number Placeholder 3"/>
          <p:cNvSpPr>
            <a:spLocks noGrp="1"/>
          </p:cNvSpPr>
          <p:nvPr>
            <p:ph type="sldNum" sz="quarter" idx="12"/>
          </p:nvPr>
        </p:nvSpPr>
        <p:spPr/>
        <p:txBody>
          <a:bodyPr/>
          <a:lstStyle/>
          <a:p>
            <a:fld id="{DB531F79-F64F-4D57-9565-06FBFE3A1A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7D6F7F-D417-41F6-8634-F3A6B06008EA}" type="datetime1">
              <a:rPr lang="en-US" smtClean="0"/>
              <a:pPr/>
              <a:t>5/4/2020</a:t>
            </a:fld>
            <a:endParaRPr lang="en-US"/>
          </a:p>
        </p:txBody>
      </p:sp>
      <p:sp>
        <p:nvSpPr>
          <p:cNvPr id="6" name="Footer Placeholder 5"/>
          <p:cNvSpPr>
            <a:spLocks noGrp="1"/>
          </p:cNvSpPr>
          <p:nvPr>
            <p:ph type="ftr" sz="quarter" idx="11"/>
          </p:nvPr>
        </p:nvSpPr>
        <p:spPr/>
        <p:txBody>
          <a:bodyPr/>
          <a:lstStyle/>
          <a:p>
            <a:r>
              <a:rPr lang="it-IT" smtClean="0"/>
              <a:t>BBA PART I PURNEA COLLEGE PURNIA</a:t>
            </a:r>
            <a:endParaRPr lang="en-US"/>
          </a:p>
        </p:txBody>
      </p:sp>
      <p:sp>
        <p:nvSpPr>
          <p:cNvPr id="7" name="Slide Number Placeholder 6"/>
          <p:cNvSpPr>
            <a:spLocks noGrp="1"/>
          </p:cNvSpPr>
          <p:nvPr>
            <p:ph type="sldNum" sz="quarter" idx="12"/>
          </p:nvPr>
        </p:nvSpPr>
        <p:spPr/>
        <p:txBody>
          <a:bodyPr/>
          <a:lstStyle/>
          <a:p>
            <a:fld id="{DB531F79-F64F-4D57-9565-06FBFE3A1A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4A8592-D0EB-4C4E-B568-1CC7B92B2442}" type="datetime1">
              <a:rPr lang="en-US" smtClean="0"/>
              <a:pPr/>
              <a:t>5/4/2020</a:t>
            </a:fld>
            <a:endParaRPr lang="en-US"/>
          </a:p>
        </p:txBody>
      </p:sp>
      <p:sp>
        <p:nvSpPr>
          <p:cNvPr id="6" name="Footer Placeholder 5"/>
          <p:cNvSpPr>
            <a:spLocks noGrp="1"/>
          </p:cNvSpPr>
          <p:nvPr>
            <p:ph type="ftr" sz="quarter" idx="11"/>
          </p:nvPr>
        </p:nvSpPr>
        <p:spPr/>
        <p:txBody>
          <a:bodyPr/>
          <a:lstStyle/>
          <a:p>
            <a:r>
              <a:rPr lang="it-IT" smtClean="0"/>
              <a:t>BBA PART I PURNEA COLLEGE PURNIA</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B531F79-F64F-4D57-9565-06FBFE3A1A1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6AA0BC-08C5-43A5-A020-85B86E30221A}" type="datetime1">
              <a:rPr lang="en-US" smtClean="0"/>
              <a:pPr/>
              <a:t>5/4/2020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it-IT" smtClean="0"/>
              <a:t>BBA PART I PURNEA COLLEGE PURNIA</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531F79-F64F-4D57-9565-06FBFE3A1A1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it-IT" smtClean="0"/>
              <a:t>BBA PART I PURNEA COLLEGE PURNIA</a:t>
            </a:r>
            <a:endParaRPr lang="en-US"/>
          </a:p>
        </p:txBody>
      </p:sp>
      <p:sp>
        <p:nvSpPr>
          <p:cNvPr id="3" name="Slide Number Placeholder 2"/>
          <p:cNvSpPr>
            <a:spLocks noGrp="1"/>
          </p:cNvSpPr>
          <p:nvPr>
            <p:ph type="sldNum" sz="quarter" idx="12"/>
          </p:nvPr>
        </p:nvSpPr>
        <p:spPr/>
        <p:txBody>
          <a:bodyPr/>
          <a:lstStyle/>
          <a:p>
            <a:fld id="{DB531F79-F64F-4D57-9565-06FBFE3A1A17}" type="slidenum">
              <a:rPr lang="en-US" smtClean="0"/>
              <a:pPr/>
              <a:t>1</a:t>
            </a:fld>
            <a:endParaRPr lang="en-US"/>
          </a:p>
        </p:txBody>
      </p:sp>
      <p:sp>
        <p:nvSpPr>
          <p:cNvPr id="5" name="TextBox 4"/>
          <p:cNvSpPr txBox="1"/>
          <p:nvPr/>
        </p:nvSpPr>
        <p:spPr>
          <a:xfrm>
            <a:off x="857224" y="642919"/>
            <a:ext cx="7786742" cy="5909310"/>
          </a:xfrm>
          <a:prstGeom prst="rect">
            <a:avLst/>
          </a:prstGeom>
          <a:noFill/>
        </p:spPr>
        <p:txBody>
          <a:bodyPr wrap="square" rtlCol="0">
            <a:spAutoFit/>
          </a:bodyPr>
          <a:lstStyle/>
          <a:p>
            <a:r>
              <a:rPr lang="en-US" sz="4000" dirty="0" smtClean="0"/>
              <a:t>Subject: Business Organization</a:t>
            </a:r>
            <a:br>
              <a:rPr lang="en-US" sz="4000" dirty="0" smtClean="0"/>
            </a:br>
            <a:r>
              <a:rPr lang="en-US" sz="4000" dirty="0" smtClean="0"/>
              <a:t>Course: BBA Part I</a:t>
            </a:r>
            <a:br>
              <a:rPr lang="en-US" sz="4000" dirty="0" smtClean="0"/>
            </a:br>
            <a:r>
              <a:rPr lang="en-US" sz="4000" dirty="0" smtClean="0"/>
              <a:t>Topic:  Classification of Business Activities  </a:t>
            </a:r>
            <a:br>
              <a:rPr lang="en-US" sz="4000" dirty="0" smtClean="0"/>
            </a:br>
            <a:r>
              <a:rPr lang="en-US" sz="4000" dirty="0" smtClean="0"/>
              <a:t>Unit: I</a:t>
            </a:r>
          </a:p>
          <a:p>
            <a:r>
              <a:rPr lang="en-US" sz="4000" dirty="0" smtClean="0"/>
              <a:t>Lecture Series No. 2</a:t>
            </a:r>
          </a:p>
          <a:p>
            <a:r>
              <a:rPr lang="en-US" sz="4000" dirty="0" smtClean="0"/>
              <a:t>Presented by :</a:t>
            </a:r>
            <a:r>
              <a:rPr lang="en-US" sz="4000" dirty="0" err="1" smtClean="0"/>
              <a:t>Tarique</a:t>
            </a:r>
            <a:r>
              <a:rPr lang="en-US" sz="4000" dirty="0" smtClean="0"/>
              <a:t> </a:t>
            </a:r>
            <a:r>
              <a:rPr lang="en-US" sz="4000" dirty="0" err="1" smtClean="0"/>
              <a:t>Jawaid</a:t>
            </a:r>
            <a:r>
              <a:rPr lang="en-US" sz="4000" dirty="0" smtClean="0"/>
              <a:t>  (Faculty at Dept of BBA)</a:t>
            </a:r>
          </a:p>
          <a:p>
            <a:r>
              <a:rPr lang="en-US" sz="4000" dirty="0" smtClean="0"/>
              <a:t> </a:t>
            </a:r>
            <a:r>
              <a:rPr lang="en-US" sz="4000" dirty="0" err="1" smtClean="0"/>
              <a:t>Purnea</a:t>
            </a:r>
            <a:r>
              <a:rPr lang="en-US" sz="4000" dirty="0" smtClean="0"/>
              <a:t> College </a:t>
            </a:r>
            <a:r>
              <a:rPr lang="en-US" sz="4000" dirty="0" err="1" smtClean="0"/>
              <a:t>Purnia</a:t>
            </a:r>
            <a:r>
              <a:rPr lang="en-US" sz="4000" dirty="0" smtClean="0"/>
              <a:t> </a:t>
            </a:r>
            <a:r>
              <a:rPr lang="en-US" dirty="0" smtClean="0"/>
              <a:t/>
            </a:r>
            <a:br>
              <a:rPr lang="en-US" dirty="0" smtClean="0"/>
            </a:b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04088"/>
            <a:ext cx="8929718" cy="1143000"/>
          </a:xfrm>
        </p:spPr>
        <p:txBody>
          <a:bodyPr>
            <a:normAutofit fontScale="90000"/>
          </a:bodyPr>
          <a:lstStyle/>
          <a:p>
            <a:r>
              <a:rPr lang="en-US" b="1" dirty="0" smtClean="0"/>
              <a:t>Classification of Business Activities</a:t>
            </a:r>
            <a:endParaRPr lang="en-US" dirty="0"/>
          </a:p>
        </p:txBody>
      </p:sp>
      <p:sp>
        <p:nvSpPr>
          <p:cNvPr id="3" name="Content Placeholder 2"/>
          <p:cNvSpPr>
            <a:spLocks noGrp="1"/>
          </p:cNvSpPr>
          <p:nvPr>
            <p:ph idx="1"/>
          </p:nvPr>
        </p:nvSpPr>
        <p:spPr/>
        <p:txBody>
          <a:bodyPr>
            <a:normAutofit/>
          </a:bodyPr>
          <a:lstStyle/>
          <a:p>
            <a:r>
              <a:rPr lang="en-US" b="1" dirty="0" smtClean="0"/>
              <a:t>Industry</a:t>
            </a:r>
            <a:endParaRPr lang="en-US" dirty="0" smtClean="0"/>
          </a:p>
          <a:p>
            <a:pPr lvl="0"/>
            <a:r>
              <a:rPr lang="en-US" b="1" dirty="0" smtClean="0"/>
              <a:t>Commerce</a:t>
            </a:r>
            <a:endParaRPr lang="en-US" dirty="0" smtClean="0"/>
          </a:p>
          <a:p>
            <a:r>
              <a:rPr lang="en-US" b="1" dirty="0" smtClean="0"/>
              <a:t>Industry: </a:t>
            </a:r>
            <a:r>
              <a:rPr lang="en-US" dirty="0" smtClean="0"/>
              <a:t>Industry refers to economic activities which are related to conversion of resources into useful goods. Such as agriculture Industry, Manufacturing Industry etc</a:t>
            </a:r>
          </a:p>
          <a:p>
            <a:r>
              <a:rPr lang="en-US" dirty="0" smtClean="0"/>
              <a:t>***(The term industry also used to mean group of firms producing similar or related goods)</a:t>
            </a:r>
            <a:endParaRPr lang="en-US" dirty="0"/>
          </a:p>
        </p:txBody>
      </p:sp>
      <p:sp>
        <p:nvSpPr>
          <p:cNvPr id="4" name="Footer Placeholder 3"/>
          <p:cNvSpPr>
            <a:spLocks noGrp="1"/>
          </p:cNvSpPr>
          <p:nvPr>
            <p:ph type="ftr" sz="quarter" idx="11"/>
          </p:nvPr>
        </p:nvSpPr>
        <p:spPr/>
        <p:txBody>
          <a:bodyPr/>
          <a:lstStyle/>
          <a:p>
            <a:r>
              <a:rPr lang="it-IT" smtClean="0"/>
              <a:t>BBA PART I PURNEA COLLEGE PURNIA</a:t>
            </a:r>
            <a:endParaRPr lang="en-US"/>
          </a:p>
        </p:txBody>
      </p:sp>
      <p:sp>
        <p:nvSpPr>
          <p:cNvPr id="5" name="Slide Number Placeholder 4"/>
          <p:cNvSpPr>
            <a:spLocks noGrp="1"/>
          </p:cNvSpPr>
          <p:nvPr>
            <p:ph type="sldNum" sz="quarter" idx="12"/>
          </p:nvPr>
        </p:nvSpPr>
        <p:spPr/>
        <p:txBody>
          <a:bodyPr/>
          <a:lstStyle/>
          <a:p>
            <a:fld id="{DB531F79-F64F-4D57-9565-06FBFE3A1A17}"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77554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Industry can further classified as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pPr marL="514350" indent="-514350">
              <a:buFont typeface="+mj-lt"/>
              <a:buAutoNum type="arabicPeriod"/>
            </a:pPr>
            <a:r>
              <a:rPr lang="en-US" b="1" dirty="0" smtClean="0"/>
              <a:t>Primary Industry: </a:t>
            </a:r>
            <a:r>
              <a:rPr lang="en-US" dirty="0" smtClean="0"/>
              <a:t>industry concerned with production and extraction of natural resources. (a)Extractive Industries (b) Genetic Industry</a:t>
            </a:r>
          </a:p>
          <a:p>
            <a:pPr marL="514350" indent="-514350">
              <a:buFont typeface="+mj-lt"/>
              <a:buAutoNum type="arabicPeriod"/>
            </a:pPr>
            <a:r>
              <a:rPr lang="en-US" b="1" dirty="0" smtClean="0"/>
              <a:t>Secondary Industry: </a:t>
            </a:r>
            <a:r>
              <a:rPr lang="en-US" dirty="0" smtClean="0"/>
              <a:t>Industry that converts raw material into final goods for consumption. (a)Manufacturing industries (b)Construction Industries </a:t>
            </a:r>
          </a:p>
          <a:p>
            <a:pPr marL="514350" indent="-514350">
              <a:buFont typeface="+mj-lt"/>
              <a:buAutoNum type="arabicPeriod"/>
            </a:pPr>
            <a:r>
              <a:rPr lang="en-US" b="1" dirty="0" smtClean="0"/>
              <a:t>Tertiary Industries :( Service Industry): </a:t>
            </a:r>
            <a:r>
              <a:rPr lang="en-US" dirty="0" smtClean="0"/>
              <a:t>these are concerned with providing support service to primary and secondary service.</a:t>
            </a:r>
          </a:p>
          <a:p>
            <a:pPr>
              <a:buNone/>
            </a:pPr>
            <a:endParaRPr lang="en-US" dirty="0"/>
          </a:p>
        </p:txBody>
      </p:sp>
      <p:sp>
        <p:nvSpPr>
          <p:cNvPr id="4" name="Footer Placeholder 3"/>
          <p:cNvSpPr>
            <a:spLocks noGrp="1"/>
          </p:cNvSpPr>
          <p:nvPr>
            <p:ph type="ftr" sz="quarter" idx="11"/>
          </p:nvPr>
        </p:nvSpPr>
        <p:spPr/>
        <p:txBody>
          <a:bodyPr/>
          <a:lstStyle/>
          <a:p>
            <a:r>
              <a:rPr lang="it-IT" smtClean="0"/>
              <a:t>BBA PART I PURNEA COLLEGE PURNIA</a:t>
            </a:r>
            <a:endParaRPr lang="en-US"/>
          </a:p>
        </p:txBody>
      </p:sp>
      <p:sp>
        <p:nvSpPr>
          <p:cNvPr id="5" name="Slide Number Placeholder 4"/>
          <p:cNvSpPr>
            <a:spLocks noGrp="1"/>
          </p:cNvSpPr>
          <p:nvPr>
            <p:ph type="sldNum" sz="quarter" idx="12"/>
          </p:nvPr>
        </p:nvSpPr>
        <p:spPr/>
        <p:txBody>
          <a:bodyPr/>
          <a:lstStyle/>
          <a:p>
            <a:fld id="{DB531F79-F64F-4D57-9565-06FBFE3A1A17}"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Commerce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Commerce includes two types of activities </a:t>
            </a:r>
          </a:p>
          <a:p>
            <a:r>
              <a:rPr lang="en-US" dirty="0" smtClean="0"/>
              <a:t> (</a:t>
            </a:r>
            <a:r>
              <a:rPr lang="en-US" b="1" dirty="0" err="1" smtClean="0"/>
              <a:t>i</a:t>
            </a:r>
            <a:r>
              <a:rPr lang="en-US" b="1" dirty="0" smtClean="0"/>
              <a:t>)Trade</a:t>
            </a:r>
            <a:r>
              <a:rPr lang="en-US" dirty="0" smtClean="0"/>
              <a:t>: Buying and selling of goods is termed as trade </a:t>
            </a:r>
          </a:p>
          <a:p>
            <a:r>
              <a:rPr lang="en-US" b="1" dirty="0" smtClean="0"/>
              <a:t> (ii) Auxiliaries to trade: </a:t>
            </a:r>
            <a:r>
              <a:rPr lang="en-US" dirty="0" smtClean="0"/>
              <a:t>activities that are required to facilitate the purchase and sale of goods called auxiliary to trade or services </a:t>
            </a:r>
          </a:p>
          <a:p>
            <a:r>
              <a:rPr lang="en-US" dirty="0" smtClean="0"/>
              <a:t>Some of the important auxiliary to trade are</a:t>
            </a:r>
          </a:p>
          <a:p>
            <a:pPr lvl="0"/>
            <a:r>
              <a:rPr lang="en-US" b="1" dirty="0" smtClean="0"/>
              <a:t>Transport and communication</a:t>
            </a:r>
            <a:endParaRPr lang="en-US" dirty="0" smtClean="0"/>
          </a:p>
          <a:p>
            <a:pPr lvl="0"/>
            <a:r>
              <a:rPr lang="en-US" b="1" dirty="0" smtClean="0"/>
              <a:t>Banking and Finance</a:t>
            </a:r>
            <a:endParaRPr lang="en-US" dirty="0" smtClean="0"/>
          </a:p>
          <a:p>
            <a:pPr lvl="0"/>
            <a:r>
              <a:rPr lang="en-US" b="1" dirty="0" smtClean="0"/>
              <a:t>Insurance</a:t>
            </a:r>
            <a:endParaRPr lang="en-US" dirty="0" smtClean="0"/>
          </a:p>
          <a:p>
            <a:pPr lvl="0"/>
            <a:r>
              <a:rPr lang="en-US" b="1" dirty="0" smtClean="0"/>
              <a:t>Warehousing</a:t>
            </a:r>
            <a:endParaRPr lang="en-US" dirty="0" smtClean="0"/>
          </a:p>
          <a:p>
            <a:pPr lvl="0"/>
            <a:r>
              <a:rPr lang="en-US" b="1" dirty="0" smtClean="0"/>
              <a:t>Advertising</a:t>
            </a:r>
            <a:r>
              <a:rPr lang="en-US" dirty="0" smtClean="0"/>
              <a:t> </a:t>
            </a:r>
          </a:p>
          <a:p>
            <a:endParaRPr lang="en-US" dirty="0"/>
          </a:p>
        </p:txBody>
      </p:sp>
      <p:sp>
        <p:nvSpPr>
          <p:cNvPr id="4" name="Footer Placeholder 3"/>
          <p:cNvSpPr>
            <a:spLocks noGrp="1"/>
          </p:cNvSpPr>
          <p:nvPr>
            <p:ph type="ftr" sz="quarter" idx="11"/>
          </p:nvPr>
        </p:nvSpPr>
        <p:spPr/>
        <p:txBody>
          <a:bodyPr/>
          <a:lstStyle/>
          <a:p>
            <a:r>
              <a:rPr lang="it-IT" smtClean="0"/>
              <a:t>BBA PART I PURNEA COLLEGE PURNIA</a:t>
            </a:r>
            <a:endParaRPr lang="en-US"/>
          </a:p>
        </p:txBody>
      </p:sp>
      <p:sp>
        <p:nvSpPr>
          <p:cNvPr id="5" name="Slide Number Placeholder 4"/>
          <p:cNvSpPr>
            <a:spLocks noGrp="1"/>
          </p:cNvSpPr>
          <p:nvPr>
            <p:ph type="sldNum" sz="quarter" idx="12"/>
          </p:nvPr>
        </p:nvSpPr>
        <p:spPr/>
        <p:txBody>
          <a:bodyPr/>
          <a:lstStyle/>
          <a:p>
            <a:fld id="{DB531F79-F64F-4D57-9565-06FBFE3A1A17}"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Business Risk</a:t>
            </a:r>
            <a:endParaRPr lang="en-US" dirty="0"/>
          </a:p>
        </p:txBody>
      </p:sp>
      <p:sp>
        <p:nvSpPr>
          <p:cNvPr id="3" name="Content Placeholder 2"/>
          <p:cNvSpPr>
            <a:spLocks noGrp="1"/>
          </p:cNvSpPr>
          <p:nvPr>
            <p:ph idx="1"/>
          </p:nvPr>
        </p:nvSpPr>
        <p:spPr/>
        <p:txBody>
          <a:bodyPr/>
          <a:lstStyle/>
          <a:p>
            <a:r>
              <a:rPr lang="en-US" dirty="0" smtClean="0"/>
              <a:t>Possibility of inadequate profit or loss due to uncertainty or unexpected events.</a:t>
            </a:r>
          </a:p>
          <a:p>
            <a:r>
              <a:rPr lang="en-US" dirty="0" smtClean="0"/>
              <a:t> Business Enterprises faces two types of risk</a:t>
            </a:r>
          </a:p>
          <a:p>
            <a:r>
              <a:rPr lang="en-US" b="1" dirty="0" smtClean="0"/>
              <a:t>Speculative Risk</a:t>
            </a:r>
          </a:p>
          <a:p>
            <a:r>
              <a:rPr lang="en-US" b="1" dirty="0" smtClean="0"/>
              <a:t>Pure Risk</a:t>
            </a:r>
            <a:endParaRPr lang="en-US" b="1" dirty="0"/>
          </a:p>
        </p:txBody>
      </p:sp>
      <p:sp>
        <p:nvSpPr>
          <p:cNvPr id="4" name="Footer Placeholder 3"/>
          <p:cNvSpPr>
            <a:spLocks noGrp="1"/>
          </p:cNvSpPr>
          <p:nvPr>
            <p:ph type="ftr" sz="quarter" idx="11"/>
          </p:nvPr>
        </p:nvSpPr>
        <p:spPr/>
        <p:txBody>
          <a:bodyPr/>
          <a:lstStyle/>
          <a:p>
            <a:r>
              <a:rPr lang="it-IT" smtClean="0"/>
              <a:t>BBA PART I PURNEA COLLEGE PURNIA</a:t>
            </a:r>
            <a:endParaRPr lang="en-US"/>
          </a:p>
        </p:txBody>
      </p:sp>
      <p:sp>
        <p:nvSpPr>
          <p:cNvPr id="5" name="Slide Number Placeholder 4"/>
          <p:cNvSpPr>
            <a:spLocks noGrp="1"/>
          </p:cNvSpPr>
          <p:nvPr>
            <p:ph type="sldNum" sz="quarter" idx="12"/>
          </p:nvPr>
        </p:nvSpPr>
        <p:spPr/>
        <p:txBody>
          <a:bodyPr/>
          <a:lstStyle/>
          <a:p>
            <a:fld id="{DB531F79-F64F-4D57-9565-06FBFE3A1A1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Speculative Risk</a:t>
            </a:r>
            <a:endParaRPr lang="en-US" dirty="0"/>
          </a:p>
        </p:txBody>
      </p:sp>
      <p:sp>
        <p:nvSpPr>
          <p:cNvPr id="3" name="Content Placeholder 2"/>
          <p:cNvSpPr>
            <a:spLocks noGrp="1"/>
          </p:cNvSpPr>
          <p:nvPr>
            <p:ph idx="1"/>
          </p:nvPr>
        </p:nvSpPr>
        <p:spPr/>
        <p:txBody>
          <a:bodyPr/>
          <a:lstStyle/>
          <a:p>
            <a:r>
              <a:rPr lang="en-US" dirty="0" smtClean="0"/>
              <a:t>Speculative involve with possibility of loss as well as possibility of gain. Speculative risk arises due to changes in market condition including increase and decrease in demand, changes in price, changes in fashion and test of consumer. Favorable market condition means possibility of gains and unfavorable market condition means possibility of loss.</a:t>
            </a:r>
            <a:endParaRPr lang="en-US" dirty="0"/>
          </a:p>
        </p:txBody>
      </p:sp>
      <p:sp>
        <p:nvSpPr>
          <p:cNvPr id="4" name="Footer Placeholder 3"/>
          <p:cNvSpPr>
            <a:spLocks noGrp="1"/>
          </p:cNvSpPr>
          <p:nvPr>
            <p:ph type="ftr" sz="quarter" idx="11"/>
          </p:nvPr>
        </p:nvSpPr>
        <p:spPr/>
        <p:txBody>
          <a:bodyPr/>
          <a:lstStyle/>
          <a:p>
            <a:r>
              <a:rPr lang="it-IT" smtClean="0"/>
              <a:t>BBA PART I PURNEA COLLEGE PURNIA</a:t>
            </a:r>
            <a:endParaRPr lang="en-US"/>
          </a:p>
        </p:txBody>
      </p:sp>
      <p:sp>
        <p:nvSpPr>
          <p:cNvPr id="5" name="Slide Number Placeholder 4"/>
          <p:cNvSpPr>
            <a:spLocks noGrp="1"/>
          </p:cNvSpPr>
          <p:nvPr>
            <p:ph type="sldNum" sz="quarter" idx="12"/>
          </p:nvPr>
        </p:nvSpPr>
        <p:spPr/>
        <p:txBody>
          <a:bodyPr/>
          <a:lstStyle/>
          <a:p>
            <a:fld id="{DB531F79-F64F-4D57-9565-06FBFE3A1A1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Pure Risk</a:t>
            </a:r>
            <a:endParaRPr lang="en-US" dirty="0"/>
          </a:p>
        </p:txBody>
      </p:sp>
      <p:sp>
        <p:nvSpPr>
          <p:cNvPr id="3" name="Content Placeholder 2"/>
          <p:cNvSpPr>
            <a:spLocks noGrp="1"/>
          </p:cNvSpPr>
          <p:nvPr>
            <p:ph idx="1"/>
          </p:nvPr>
        </p:nvSpPr>
        <p:spPr/>
        <p:txBody>
          <a:bodyPr/>
          <a:lstStyle/>
          <a:p>
            <a:r>
              <a:rPr lang="en-US" dirty="0" smtClean="0"/>
              <a:t>Pure risk involves only possibility of loss or no loss . chances of fire, theft or strike are examples of pure risk.</a:t>
            </a:r>
            <a:endParaRPr lang="en-US" dirty="0"/>
          </a:p>
        </p:txBody>
      </p:sp>
      <p:sp>
        <p:nvSpPr>
          <p:cNvPr id="4" name="Footer Placeholder 3"/>
          <p:cNvSpPr>
            <a:spLocks noGrp="1"/>
          </p:cNvSpPr>
          <p:nvPr>
            <p:ph type="ftr" sz="quarter" idx="11"/>
          </p:nvPr>
        </p:nvSpPr>
        <p:spPr/>
        <p:txBody>
          <a:bodyPr/>
          <a:lstStyle/>
          <a:p>
            <a:r>
              <a:rPr lang="it-IT" smtClean="0"/>
              <a:t>BBA PART I PURNEA COLLEGE PURNIA</a:t>
            </a:r>
            <a:endParaRPr lang="en-US"/>
          </a:p>
        </p:txBody>
      </p:sp>
      <p:sp>
        <p:nvSpPr>
          <p:cNvPr id="5" name="Slide Number Placeholder 4"/>
          <p:cNvSpPr>
            <a:spLocks noGrp="1"/>
          </p:cNvSpPr>
          <p:nvPr>
            <p:ph type="sldNum" sz="quarter" idx="12"/>
          </p:nvPr>
        </p:nvSpPr>
        <p:spPr/>
        <p:txBody>
          <a:bodyPr/>
          <a:lstStyle/>
          <a:p>
            <a:fld id="{DB531F79-F64F-4D57-9565-06FBFE3A1A1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For any Question </a:t>
            </a:r>
            <a:r>
              <a:rPr lang="en-US" dirty="0" err="1" smtClean="0"/>
              <a:t>whatsapp</a:t>
            </a:r>
            <a:r>
              <a:rPr lang="en-US" smtClean="0"/>
              <a:t> me on 8825221213</a:t>
            </a:r>
            <a:endParaRPr lang="en-US"/>
          </a:p>
        </p:txBody>
      </p:sp>
      <p:sp>
        <p:nvSpPr>
          <p:cNvPr id="4" name="Footer Placeholder 3"/>
          <p:cNvSpPr>
            <a:spLocks noGrp="1"/>
          </p:cNvSpPr>
          <p:nvPr>
            <p:ph type="ftr" sz="quarter" idx="11"/>
          </p:nvPr>
        </p:nvSpPr>
        <p:spPr/>
        <p:txBody>
          <a:bodyPr/>
          <a:lstStyle/>
          <a:p>
            <a:r>
              <a:rPr lang="it-IT" smtClean="0"/>
              <a:t>BBA PART I PURNEA COLLEGE PURNIA</a:t>
            </a:r>
            <a:endParaRPr lang="en-US"/>
          </a:p>
        </p:txBody>
      </p:sp>
      <p:sp>
        <p:nvSpPr>
          <p:cNvPr id="5" name="Slide Number Placeholder 4"/>
          <p:cNvSpPr>
            <a:spLocks noGrp="1"/>
          </p:cNvSpPr>
          <p:nvPr>
            <p:ph type="sldNum" sz="quarter" idx="12"/>
          </p:nvPr>
        </p:nvSpPr>
        <p:spPr/>
        <p:txBody>
          <a:bodyPr/>
          <a:lstStyle/>
          <a:p>
            <a:fld id="{DB531F79-F64F-4D57-9565-06FBFE3A1A17}" type="slidenum">
              <a:rPr lang="en-US" smtClean="0"/>
              <a:pPr/>
              <a:t>8</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812</TotalTime>
  <Words>353</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PowerPoint Presentation</vt:lpstr>
      <vt:lpstr>Classification of Business Activities</vt:lpstr>
      <vt:lpstr>     Industry can further classified as </vt:lpstr>
      <vt:lpstr>Commerce</vt:lpstr>
      <vt:lpstr>Business Risk</vt:lpstr>
      <vt:lpstr>Speculative Risk</vt:lpstr>
      <vt:lpstr>Pure Risk</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TARIQUE</dc:creator>
  <cp:lastModifiedBy>User</cp:lastModifiedBy>
  <cp:revision>245</cp:revision>
  <dcterms:created xsi:type="dcterms:W3CDTF">2020-03-31T13:29:27Z</dcterms:created>
  <dcterms:modified xsi:type="dcterms:W3CDTF">2020-05-04T14:49:50Z</dcterms:modified>
</cp:coreProperties>
</file>