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CE5A4-207A-42A4-8BAE-0D4841EFF91C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B13C0-5B3F-461E-9C7A-CFBF4F943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58FB0-68EA-41EA-9994-136BCDDA163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1C62D-ACB9-47D4-9DB0-3454795E8E2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 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9B067-9F58-4DB8-8FAE-A1A3AAACA19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EFC0F-C712-4E01-8FFE-8E3E32735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1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BFBC77-34B1-4C96-A6EC-768AC694768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425275-8450-4544-A038-3E47F60A59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2922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PG(Second </a:t>
            </a:r>
            <a:r>
              <a:rPr lang="en-IN" dirty="0" err="1" smtClean="0"/>
              <a:t>Sem</a:t>
            </a:r>
            <a:r>
              <a:rPr lang="en-IN" dirty="0" smtClean="0"/>
              <a:t>)Maths</a:t>
            </a:r>
            <a:br>
              <a:rPr lang="en-IN" dirty="0" smtClean="0"/>
            </a:br>
            <a:r>
              <a:rPr lang="en-IN" dirty="0" smtClean="0"/>
              <a:t>Paper-5(PUMATCC-05)</a:t>
            </a:r>
            <a:br>
              <a:rPr lang="en-IN" dirty="0" smtClean="0"/>
            </a:br>
            <a:r>
              <a:rPr lang="en-IN" dirty="0" smtClean="0"/>
              <a:t>Unit-Number Theory(Lec-03)</a:t>
            </a:r>
            <a:br>
              <a:rPr lang="en-IN" dirty="0" smtClean="0"/>
            </a:br>
            <a:r>
              <a:rPr lang="en-IN" dirty="0" smtClean="0"/>
              <a:t>Topic-Division Algorithm</a:t>
            </a:r>
            <a:br>
              <a:rPr lang="en-IN" dirty="0" smtClean="0"/>
            </a:br>
            <a:r>
              <a:rPr lang="en-IN" dirty="0" smtClean="0"/>
              <a:t>Date-(21-04-2020)</a:t>
            </a:r>
            <a:br>
              <a:rPr lang="en-IN" dirty="0" smtClean="0"/>
            </a:br>
            <a:r>
              <a:rPr lang="en-IN" dirty="0" err="1" smtClean="0"/>
              <a:t>From,Dr</a:t>
            </a:r>
            <a:r>
              <a:rPr lang="en-IN" dirty="0" smtClean="0"/>
              <a:t> Sanjay Kumar(Guest Faculty)</a:t>
            </a:r>
            <a:br>
              <a:rPr lang="en-IN" dirty="0" smtClean="0"/>
            </a:br>
            <a:r>
              <a:rPr lang="en-IN" dirty="0" smtClean="0"/>
              <a:t>Department of Mathematics</a:t>
            </a:r>
            <a:br>
              <a:rPr lang="en-IN" dirty="0" smtClean="0"/>
            </a:br>
            <a:r>
              <a:rPr lang="en-IN" dirty="0" err="1" smtClean="0"/>
              <a:t>Purnia</a:t>
            </a:r>
            <a:r>
              <a:rPr lang="en-IN" dirty="0" smtClean="0"/>
              <a:t> </a:t>
            </a:r>
            <a:r>
              <a:rPr lang="en-IN" dirty="0" err="1" smtClean="0"/>
              <a:t>College,Purnia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766754"/>
            <a:ext cx="7772400" cy="1447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Theorem:</a:t>
            </a:r>
            <a:br>
              <a:rPr lang="en-US" sz="2800" dirty="0" smtClean="0"/>
            </a:br>
            <a:r>
              <a:rPr lang="en-US" sz="2800" dirty="0" smtClean="0"/>
              <a:t>Division “Algorithm” --- Let a be an integer and d a positive integer. Then there are unique integers  q and r, with 0 </a:t>
            </a:r>
            <a:r>
              <a:rPr lang="en-US" sz="2800" dirty="0" smtClean="0">
                <a:cs typeface="Times New Roman" pitchFamily="18" charset="0"/>
              </a:rPr>
              <a:t>≤r&lt;d, such that a=</a:t>
            </a:r>
            <a:r>
              <a:rPr lang="en-US" sz="2800" dirty="0" err="1" smtClean="0">
                <a:cs typeface="Times New Roman" pitchFamily="18" charset="0"/>
              </a:rPr>
              <a:t>dq+r</a:t>
            </a:r>
            <a:r>
              <a:rPr lang="en-US" sz="2800" dirty="0" smtClean="0">
                <a:cs typeface="Times New Roman" pitchFamily="18" charset="0"/>
              </a:rPr>
              <a:t>.</a:t>
            </a:r>
            <a:br>
              <a:rPr lang="en-US" sz="2800" dirty="0" smtClean="0">
                <a:cs typeface="Times New Roman" pitchFamily="18" charset="0"/>
              </a:rPr>
            </a:b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57376"/>
            <a:ext cx="8763000" cy="548640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cs typeface="Times New Roman" pitchFamily="18" charset="0"/>
              </a:rPr>
              <a:t>Proof: (we’ll use the well-ordering property directly that states that every set of nonnegative integers has a least element.)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AutoNum type="alphaLcParenR"/>
              <a:defRPr/>
            </a:pPr>
            <a:r>
              <a:rPr lang="en-US" b="1" dirty="0" smtClean="0"/>
              <a:t>Existence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cs typeface="Times New Roman" pitchFamily="18" charset="0"/>
              </a:rPr>
              <a:t>We want to show the existence of q and </a:t>
            </a:r>
            <a:r>
              <a:rPr lang="en-US" i="1" dirty="0" smtClean="0">
                <a:cs typeface="Times New Roman" pitchFamily="18" charset="0"/>
              </a:rPr>
              <a:t>r, </a:t>
            </a:r>
            <a:r>
              <a:rPr lang="en-US" dirty="0" smtClean="0">
                <a:cs typeface="Times New Roman" pitchFamily="18" charset="0"/>
              </a:rPr>
              <a:t>with the property that a = </a:t>
            </a:r>
            <a:r>
              <a:rPr lang="en-US" dirty="0" err="1" smtClean="0">
                <a:cs typeface="Times New Roman" pitchFamily="18" charset="0"/>
              </a:rPr>
              <a:t>dq+r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smtClean="0"/>
              <a:t>0 </a:t>
            </a:r>
            <a:r>
              <a:rPr lang="en-US" dirty="0" smtClean="0">
                <a:cs typeface="Times New Roman" pitchFamily="18" charset="0"/>
              </a:rPr>
              <a:t>≤r &lt;d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Consider the set  of non-negative numbers of the form a - </a:t>
            </a:r>
            <a:r>
              <a:rPr lang="en-US" dirty="0" err="1" smtClean="0"/>
              <a:t>dq</a:t>
            </a:r>
            <a:r>
              <a:rPr lang="en-US" dirty="0" smtClean="0"/>
              <a:t>, where q is an integer.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800" dirty="0" smtClean="0"/>
              <a:t> </a:t>
            </a:r>
          </a:p>
        </p:txBody>
      </p:sp>
      <p:sp>
        <p:nvSpPr>
          <p:cNvPr id="1629191" name="Text Box 7"/>
          <p:cNvSpPr txBox="1">
            <a:spLocks noChangeArrowheads="1"/>
          </p:cNvSpPr>
          <p:nvPr/>
        </p:nvSpPr>
        <p:spPr bwMode="auto">
          <a:xfrm>
            <a:off x="609600" y="6084911"/>
            <a:ext cx="7864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NOTE: </a:t>
            </a:r>
            <a:r>
              <a:rPr lang="en-US" sz="2000" dirty="0">
                <a:solidFill>
                  <a:schemeClr val="accent2"/>
                </a:solidFill>
              </a:rPr>
              <a:t>this set is non empty since q can be a negative integer with large absolute value).</a:t>
            </a:r>
          </a:p>
        </p:txBody>
      </p:sp>
      <p:sp>
        <p:nvSpPr>
          <p:cNvPr id="1629192" name="Text Box 8"/>
          <p:cNvSpPr txBox="1">
            <a:spLocks noChangeArrowheads="1"/>
          </p:cNvSpPr>
          <p:nvPr/>
        </p:nvSpPr>
        <p:spPr bwMode="auto">
          <a:xfrm>
            <a:off x="609600" y="6961215"/>
            <a:ext cx="318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Hmm. Can this set be empty?</a:t>
            </a:r>
          </a:p>
        </p:txBody>
      </p:sp>
      <p:sp>
        <p:nvSpPr>
          <p:cNvPr id="1629193" name="Text Box 9"/>
          <p:cNvSpPr txBox="1">
            <a:spLocks noChangeArrowheads="1"/>
          </p:cNvSpPr>
          <p:nvPr/>
        </p:nvSpPr>
        <p:spPr bwMode="auto">
          <a:xfrm>
            <a:off x="642910" y="5357826"/>
            <a:ext cx="702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By the </a:t>
            </a:r>
            <a:r>
              <a:rPr lang="en-US" sz="2000" dirty="0">
                <a:solidFill>
                  <a:srgbClr val="FF0000"/>
                </a:solidFill>
              </a:rPr>
              <a:t>well-ordering</a:t>
            </a:r>
            <a:r>
              <a:rPr lang="en-US" sz="2000" dirty="0"/>
              <a:t> property, S has a least element, r = a - d q</a:t>
            </a:r>
            <a:r>
              <a:rPr lang="en-US" sz="2800" baseline="-25000" dirty="0"/>
              <a:t>0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ransition spd="med" advTm="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9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9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9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9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91" grpId="0"/>
      <p:bldP spid="16291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428604"/>
            <a:ext cx="8458200" cy="3352800"/>
          </a:xfrm>
        </p:spPr>
        <p:txBody>
          <a:bodyPr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400" b="1" dirty="0" smtClean="0"/>
              <a:t>(Existence, cont.)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400" dirty="0" smtClean="0"/>
              <a:t>r is non-negative; also, r &lt; d.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400" dirty="0" smtClean="0"/>
              <a:t>otherwise if r</a:t>
            </a:r>
            <a:r>
              <a:rPr lang="en-US" sz="14400" dirty="0" smtClean="0">
                <a:cs typeface="Times New Roman" pitchFamily="18" charset="0"/>
              </a:rPr>
              <a:t>≥ d, </a:t>
            </a:r>
            <a:r>
              <a:rPr lang="en-US" sz="14400" dirty="0" smtClean="0"/>
              <a:t>there would be a smaller nonnegative element in S, namely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400" dirty="0" smtClean="0"/>
              <a:t>			  a-d(q</a:t>
            </a:r>
            <a:r>
              <a:rPr lang="en-US" sz="14400" baseline="-25000" dirty="0" smtClean="0"/>
              <a:t>0</a:t>
            </a:r>
            <a:r>
              <a:rPr lang="en-US" sz="14400" dirty="0" smtClean="0"/>
              <a:t>+1)</a:t>
            </a:r>
            <a:r>
              <a:rPr lang="en-US" sz="14400" dirty="0" smtClean="0">
                <a:cs typeface="Times New Roman" pitchFamily="18" charset="0"/>
              </a:rPr>
              <a:t>≥0.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4400" dirty="0" smtClean="0"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400" dirty="0" smtClean="0">
                <a:cs typeface="Times New Roman" pitchFamily="18" charset="0"/>
              </a:rPr>
              <a:t>But then </a:t>
            </a:r>
            <a:r>
              <a:rPr lang="en-US" sz="14400" dirty="0" smtClean="0"/>
              <a:t>a-d(q</a:t>
            </a:r>
            <a:r>
              <a:rPr lang="en-US" sz="14400" baseline="-25000" dirty="0" smtClean="0"/>
              <a:t>0</a:t>
            </a:r>
            <a:r>
              <a:rPr lang="en-US" sz="14400" dirty="0" smtClean="0"/>
              <a:t>+1), which is smaller than a-dq</a:t>
            </a:r>
            <a:r>
              <a:rPr lang="en-US" sz="14400" baseline="-25000" dirty="0" smtClean="0"/>
              <a:t>0</a:t>
            </a:r>
            <a:r>
              <a:rPr lang="en-US" sz="14400" dirty="0" smtClean="0"/>
              <a:t>, is an element of S, contradicting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400" dirty="0" smtClean="0"/>
              <a:t>that  a-dq</a:t>
            </a:r>
            <a:r>
              <a:rPr lang="en-US" sz="14400" baseline="-25000" dirty="0" smtClean="0"/>
              <a:t>0 </a:t>
            </a:r>
            <a:r>
              <a:rPr lang="en-US" sz="14400" dirty="0" smtClean="0"/>
              <a:t>was the smallest element of S.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4400" dirty="0" smtClean="0"/>
              <a:t>So, it cannot be the case that r </a:t>
            </a:r>
            <a:r>
              <a:rPr lang="en-US" sz="14400" dirty="0" smtClean="0">
                <a:cs typeface="Times New Roman" pitchFamily="18" charset="0"/>
              </a:rPr>
              <a:t>≥ d, proving the existence of </a:t>
            </a:r>
            <a:r>
              <a:rPr lang="en-US" sz="14400" dirty="0" smtClean="0"/>
              <a:t>0 </a:t>
            </a:r>
            <a:r>
              <a:rPr lang="en-US" sz="14400" dirty="0" smtClean="0">
                <a:cs typeface="Times New Roman" pitchFamily="18" charset="0"/>
              </a:rPr>
              <a:t>≤ r &lt; d</a:t>
            </a:r>
            <a:r>
              <a:rPr lang="en-US" sz="14400" dirty="0" smtClean="0"/>
              <a:t> </a:t>
            </a:r>
            <a:r>
              <a:rPr lang="en-US" sz="14400" dirty="0" smtClean="0">
                <a:cs typeface="Times New Roman" pitchFamily="18" charset="0"/>
              </a:rPr>
              <a:t>and q</a:t>
            </a:r>
            <a:r>
              <a:rPr lang="en-US" dirty="0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 advTm="1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366854" y="71414"/>
            <a:ext cx="5562600" cy="1066800"/>
          </a:xfrm>
        </p:spPr>
        <p:txBody>
          <a:bodyPr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9600" dirty="0" smtClean="0"/>
              <a:t>b) </a:t>
            </a:r>
            <a:r>
              <a:rPr lang="en-US" sz="9600" b="1" dirty="0" smtClean="0"/>
              <a:t>Uniqueness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b="1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9600" dirty="0" smtClean="0"/>
              <a:t>Let 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101850" y="752475"/>
          <a:ext cx="668496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3860640" imgH="431640" progId="Equation.3">
                  <p:embed/>
                </p:oleObj>
              </mc:Choice>
              <mc:Fallback>
                <p:oleObj name="Equation" r:id="rId4" imgW="38606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752475"/>
                        <a:ext cx="6684963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669925" y="942220"/>
            <a:ext cx="641667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Without loss of generality we may assume that </a:t>
            </a:r>
            <a:r>
              <a:rPr lang="en-US" sz="2400" i="1" dirty="0"/>
              <a:t>q </a:t>
            </a:r>
            <a:r>
              <a:rPr lang="en-US" sz="2400" i="1" dirty="0">
                <a:cs typeface="Times New Roman" pitchFamily="18" charset="0"/>
              </a:rPr>
              <a:t>≤ Q.</a:t>
            </a:r>
          </a:p>
          <a:p>
            <a:endParaRPr lang="en-US" sz="2400" i="1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Subtracting both equations we have:</a:t>
            </a:r>
            <a:r>
              <a:rPr lang="en-US" sz="2400" i="1" dirty="0">
                <a:cs typeface="Times New Roman" pitchFamily="18" charset="0"/>
              </a:rPr>
              <a:t>   d (q-Q) = (R – r)    (*)</a:t>
            </a:r>
          </a:p>
          <a:p>
            <a:endParaRPr lang="en-US" sz="2400" i="1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So d divides (R-r); so, either |d| ≤ |</a:t>
            </a:r>
            <a:r>
              <a:rPr lang="en-US" sz="2400" i="1" dirty="0"/>
              <a:t>(R –r)|</a:t>
            </a:r>
            <a:r>
              <a:rPr lang="en-US" sz="2400" dirty="0"/>
              <a:t> </a:t>
            </a:r>
            <a:r>
              <a:rPr lang="en-US" sz="2400" i="1" dirty="0"/>
              <a:t>or</a:t>
            </a:r>
            <a:r>
              <a:rPr lang="en-US" sz="2400" dirty="0"/>
              <a:t> </a:t>
            </a:r>
            <a:r>
              <a:rPr lang="en-US" sz="2400" i="1" dirty="0"/>
              <a:t>(R – r)</a:t>
            </a:r>
            <a:r>
              <a:rPr lang="en-US" sz="2400" dirty="0"/>
              <a:t> = 0; 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Since –d &lt; R - r &lt; d  (because                     )</a:t>
            </a:r>
          </a:p>
          <a:p>
            <a:r>
              <a:rPr lang="en-US" sz="2400" dirty="0">
                <a:cs typeface="Times New Roman" pitchFamily="18" charset="0"/>
              </a:rPr>
              <a:t>i.e.,  |R-r| &lt; d, we must have R – r = 0.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So, R = r</a:t>
            </a:r>
            <a:r>
              <a:rPr lang="en-US" sz="2000" dirty="0">
                <a:cs typeface="Times New Roman" pitchFamily="18" charset="0"/>
              </a:rPr>
              <a:t>.</a:t>
            </a:r>
            <a:endParaRPr lang="en-US" sz="2000" dirty="0"/>
          </a:p>
          <a:p>
            <a:endParaRPr lang="en-US" sz="2000" dirty="0">
              <a:cs typeface="Times New Roman" pitchFamily="18" charset="0"/>
            </a:endParaRP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571472" y="5572140"/>
            <a:ext cx="8137292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Substituting into the original two equations, 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we have </a:t>
            </a:r>
            <a:r>
              <a:rPr lang="en-US" sz="2400" dirty="0" err="1">
                <a:cs typeface="Times New Roman" pitchFamily="18" charset="0"/>
              </a:rPr>
              <a:t>dq</a:t>
            </a:r>
            <a:r>
              <a:rPr lang="en-US" sz="2400" dirty="0">
                <a:cs typeface="Times New Roman" pitchFamily="18" charset="0"/>
              </a:rPr>
              <a:t> = d Q (note d≠0) and thus q=Q, proving uniqueness.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cs typeface="Times New Roman" pitchFamily="18" charset="0"/>
              </a:rPr>
              <a:t>(or directly from (*))</a:t>
            </a:r>
          </a:p>
        </p:txBody>
      </p:sp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4532323" y="4324361"/>
          <a:ext cx="15398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888840" imgH="431640" progId="Equation.3">
                  <p:embed/>
                </p:oleObj>
              </mc:Choice>
              <mc:Fallback>
                <p:oleObj name="Equation" r:id="rId6" imgW="88884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23" y="4324361"/>
                        <a:ext cx="1539875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Tm="1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278</Words>
  <Application>Microsoft Office PowerPoint</Application>
  <PresentationFormat>On-screen Show (4:3)</PresentationFormat>
  <Paragraphs>44</Paragraphs>
  <Slides>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Flow</vt:lpstr>
      <vt:lpstr>Equation</vt:lpstr>
      <vt:lpstr>PG(Second Sem)Maths Paper-5(PUMATCC-05) Unit-Number Theory(Lec-03) Topic-Division Algorithm Date-(21-04-2020) From,Dr Sanjay Kumar(Guest Faculty) Department of Mathematics Purnia College,Purnia</vt:lpstr>
      <vt:lpstr>Theorem: Division “Algorithm” --- Let a be an integer and d a positive integer. Then there are unique integers  q and r, with 0 ≤r&lt;d, such that a=dq+r. 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20</cp:revision>
  <dcterms:created xsi:type="dcterms:W3CDTF">2020-04-20T11:45:27Z</dcterms:created>
  <dcterms:modified xsi:type="dcterms:W3CDTF">2020-04-22T11:47:25Z</dcterms:modified>
</cp:coreProperties>
</file>