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BD6010E-2065-4B38-9EA8-75345ABE29B4}"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D6010E-2065-4B38-9EA8-75345ABE29B4}"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D6010E-2065-4B38-9EA8-75345ABE29B4}"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BD6010E-2065-4B38-9EA8-75345ABE29B4}"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6010E-2065-4B38-9EA8-75345ABE29B4}" type="datetimeFigureOut">
              <a:rPr lang="en-US" smtClean="0"/>
              <a:pPr/>
              <a:t>4/15/2020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BD6010E-2065-4B38-9EA8-75345ABE29B4}" type="datetimeFigureOut">
              <a:rPr lang="en-US" smtClean="0"/>
              <a:pPr/>
              <a:t>4/15/2020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BD6010E-2065-4B38-9EA8-75345ABE29B4}" type="datetimeFigureOut">
              <a:rPr lang="en-US" smtClean="0"/>
              <a:pPr/>
              <a:t>4/15/2020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BD6010E-2065-4B38-9EA8-75345ABE29B4}" type="datetimeFigureOut">
              <a:rPr lang="en-US" smtClean="0"/>
              <a:pPr/>
              <a:t>4/15/2020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6010E-2065-4B38-9EA8-75345ABE29B4}" type="datetimeFigureOut">
              <a:rPr lang="en-US" smtClean="0"/>
              <a:pPr/>
              <a:t>4/15/2020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6010E-2065-4B38-9EA8-75345ABE29B4}" type="datetimeFigureOut">
              <a:rPr lang="en-US" smtClean="0"/>
              <a:pPr/>
              <a:t>4/15/2020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6010E-2065-4B38-9EA8-75345ABE29B4}" type="datetimeFigureOut">
              <a:rPr lang="en-US" smtClean="0"/>
              <a:pPr/>
              <a:t>4/15/2020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A70859-95D5-4AE6-8A6C-E35500809BC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010E-2065-4B38-9EA8-75345ABE29B4}" type="datetimeFigureOut">
              <a:rPr lang="en-US" smtClean="0"/>
              <a:pPr/>
              <a:t>4/15/2020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70859-95D5-4AE6-8A6C-E35500809BC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mythology.net/others/concepts/serp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efault.jpg"/>
          <p:cNvPicPr>
            <a:picLocks noGrp="1" noChangeAspect="1"/>
          </p:cNvPicPr>
          <p:nvPr>
            <p:ph idx="1"/>
          </p:nvPr>
        </p:nvPicPr>
        <p:blipFill>
          <a:blip r:embed="rId2"/>
          <a:stretch>
            <a:fillRect/>
          </a:stretch>
        </p:blipFill>
        <p:spPr>
          <a:xfrm>
            <a:off x="0" y="0"/>
            <a:ext cx="9144000" cy="5072074"/>
          </a:xfrm>
        </p:spPr>
      </p:pic>
      <p:sp>
        <p:nvSpPr>
          <p:cNvPr id="5" name="TextBox 4"/>
          <p:cNvSpPr txBox="1"/>
          <p:nvPr/>
        </p:nvSpPr>
        <p:spPr>
          <a:xfrm>
            <a:off x="0" y="5143512"/>
            <a:ext cx="9144000" cy="1446550"/>
          </a:xfrm>
          <a:prstGeom prst="rect">
            <a:avLst/>
          </a:prstGeom>
          <a:solidFill>
            <a:srgbClr val="00B0F0"/>
          </a:solidFill>
        </p:spPr>
        <p:txBody>
          <a:bodyPr wrap="square" rtlCol="0">
            <a:spAutoFit/>
          </a:bodyPr>
          <a:lstStyle/>
          <a:p>
            <a:r>
              <a:rPr lang="en-IN" sz="2800" dirty="0" smtClean="0">
                <a:latin typeface="Britannic Bold" pitchFamily="34" charset="0"/>
              </a:rPr>
              <a:t>BY DR.PATWARI YADAV</a:t>
            </a:r>
          </a:p>
          <a:p>
            <a:r>
              <a:rPr lang="en-IN" sz="2000" dirty="0" smtClean="0">
                <a:latin typeface="Bahnschrift" pitchFamily="34" charset="0"/>
              </a:rPr>
              <a:t>ASSOCIATE PROFESSOR</a:t>
            </a:r>
          </a:p>
          <a:p>
            <a:r>
              <a:rPr lang="en-IN" sz="2000" dirty="0" smtClean="0">
                <a:latin typeface="Bahnschrift" pitchFamily="34" charset="0"/>
              </a:rPr>
              <a:t>DEPARTMENT OF ENGLISH</a:t>
            </a:r>
          </a:p>
          <a:p>
            <a:r>
              <a:rPr lang="en-IN" sz="2000" dirty="0" smtClean="0">
                <a:latin typeface="Bahnschrift" pitchFamily="34" charset="0"/>
              </a:rPr>
              <a:t>PURNEA COLLEGE, PURNEA</a:t>
            </a:r>
            <a:endParaRPr lang="en-IN" sz="2000" dirty="0">
              <a:latin typeface="Bahnschrift" pitchFamily="34" charset="0"/>
            </a:endParaRPr>
          </a:p>
        </p:txBody>
      </p:sp>
      <p:sp>
        <p:nvSpPr>
          <p:cNvPr id="7" name="Oval 6"/>
          <p:cNvSpPr/>
          <p:nvPr/>
        </p:nvSpPr>
        <p:spPr>
          <a:xfrm>
            <a:off x="7358082" y="1071546"/>
            <a:ext cx="1643074"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smtClean="0">
                <a:solidFill>
                  <a:srgbClr val="FFFF00"/>
                </a:solidFill>
                <a:latin typeface="Britannic Bold" pitchFamily="34" charset="0"/>
              </a:rPr>
              <a:t>B.A 1</a:t>
            </a:r>
          </a:p>
          <a:p>
            <a:pPr algn="ctr"/>
            <a:r>
              <a:rPr lang="en-IN" sz="3200" dirty="0" smtClean="0">
                <a:solidFill>
                  <a:srgbClr val="FFFF00"/>
                </a:solidFill>
                <a:latin typeface="Britannic Bold" pitchFamily="34" charset="0"/>
              </a:rPr>
              <a:t>UNIT 1</a:t>
            </a:r>
            <a:endParaRPr lang="en-IN" sz="3200" dirty="0">
              <a:solidFill>
                <a:srgbClr val="FFFF00"/>
              </a:solidFill>
              <a:latin typeface="Britannic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solidFill>
            <a:srgbClr val="FFFF00"/>
          </a:solidFill>
        </p:spPr>
        <p:txBody>
          <a:bodyPr/>
          <a:lstStyle/>
          <a:p>
            <a:r>
              <a:rPr lang="en-IN" dirty="0" smtClean="0">
                <a:solidFill>
                  <a:srgbClr val="002060"/>
                </a:solidFill>
                <a:latin typeface="Britannic Bold" pitchFamily="34" charset="0"/>
              </a:rPr>
              <a:t>POET’S INTRODUCTION</a:t>
            </a:r>
            <a:endParaRPr lang="en-IN" dirty="0">
              <a:solidFill>
                <a:srgbClr val="002060"/>
              </a:solidFill>
              <a:latin typeface="Britannic Bold" pitchFamily="34" charset="0"/>
            </a:endParaRPr>
          </a:p>
        </p:txBody>
      </p:sp>
      <p:pic>
        <p:nvPicPr>
          <p:cNvPr id="4" name="Content Placeholder 3" descr="john-keats-ode-of-the-grecian-urn-3-638.jpg"/>
          <p:cNvPicPr>
            <a:picLocks noGrp="1" noChangeAspect="1"/>
          </p:cNvPicPr>
          <p:nvPr>
            <p:ph idx="1"/>
          </p:nvPr>
        </p:nvPicPr>
        <p:blipFill>
          <a:blip r:embed="rId2"/>
          <a:stretch>
            <a:fillRect/>
          </a:stretch>
        </p:blipFill>
        <p:spPr>
          <a:xfrm>
            <a:off x="214282" y="1600200"/>
            <a:ext cx="8715436" cy="497207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3929090" cy="1000108"/>
          </a:xfrm>
        </p:spPr>
        <p:txBody>
          <a:bodyPr>
            <a:normAutofit fontScale="90000"/>
          </a:bodyPr>
          <a:lstStyle/>
          <a:p>
            <a:r>
              <a:rPr lang="en-IN" dirty="0" smtClean="0">
                <a:solidFill>
                  <a:srgbClr val="002060"/>
                </a:solidFill>
                <a:latin typeface="Britannic Bold" pitchFamily="34" charset="0"/>
              </a:rPr>
              <a:t/>
            </a:r>
            <a:br>
              <a:rPr lang="en-IN" dirty="0" smtClean="0">
                <a:solidFill>
                  <a:srgbClr val="002060"/>
                </a:solidFill>
                <a:latin typeface="Britannic Bold" pitchFamily="34" charset="0"/>
              </a:rPr>
            </a:br>
            <a:r>
              <a:rPr lang="en-IN" dirty="0" smtClean="0">
                <a:solidFill>
                  <a:srgbClr val="002060"/>
                </a:solidFill>
                <a:latin typeface="Britannic Bold" pitchFamily="34" charset="0"/>
              </a:rPr>
              <a:t>Who </a:t>
            </a:r>
            <a:r>
              <a:rPr lang="en-IN" dirty="0">
                <a:solidFill>
                  <a:srgbClr val="002060"/>
                </a:solidFill>
                <a:latin typeface="Britannic Bold" pitchFamily="34" charset="0"/>
              </a:rPr>
              <a:t>is </a:t>
            </a:r>
            <a:r>
              <a:rPr lang="en-IN" dirty="0" err="1">
                <a:solidFill>
                  <a:srgbClr val="002060"/>
                </a:solidFill>
                <a:latin typeface="Britannic Bold" pitchFamily="34" charset="0"/>
              </a:rPr>
              <a:t>Lamia</a:t>
            </a:r>
            <a:r>
              <a:rPr lang="en-IN" dirty="0" smtClean="0">
                <a:solidFill>
                  <a:srgbClr val="002060"/>
                </a:solidFill>
                <a:latin typeface="Britannic Bold" pitchFamily="34" charset="0"/>
              </a:rPr>
              <a:t>?  </a:t>
            </a:r>
            <a:r>
              <a:rPr lang="en-IN" dirty="0">
                <a:solidFill>
                  <a:srgbClr val="002060"/>
                </a:solidFill>
                <a:latin typeface="Britannic Bold" pitchFamily="34" charset="0"/>
              </a:rPr>
              <a:t/>
            </a:r>
            <a:br>
              <a:rPr lang="en-IN" dirty="0">
                <a:solidFill>
                  <a:srgbClr val="002060"/>
                </a:solidFill>
                <a:latin typeface="Britannic Bold" pitchFamily="34" charset="0"/>
              </a:rPr>
            </a:br>
            <a:endParaRPr lang="en-IN" dirty="0">
              <a:solidFill>
                <a:srgbClr val="002060"/>
              </a:solidFill>
              <a:latin typeface="Britannic Bold" pitchFamily="34" charset="0"/>
            </a:endParaRPr>
          </a:p>
        </p:txBody>
      </p:sp>
      <p:sp>
        <p:nvSpPr>
          <p:cNvPr id="3" name="Content Placeholder 2"/>
          <p:cNvSpPr>
            <a:spLocks noGrp="1"/>
          </p:cNvSpPr>
          <p:nvPr>
            <p:ph idx="1"/>
          </p:nvPr>
        </p:nvSpPr>
        <p:spPr>
          <a:xfrm>
            <a:off x="214282" y="1000108"/>
            <a:ext cx="5072098" cy="5643602"/>
          </a:xfrm>
          <a:solidFill>
            <a:schemeClr val="bg1">
              <a:lumMod val="85000"/>
            </a:schemeClr>
          </a:solidFill>
        </p:spPr>
        <p:txBody>
          <a:bodyPr>
            <a:normAutofit fontScale="92500" lnSpcReduction="20000"/>
          </a:bodyPr>
          <a:lstStyle/>
          <a:p>
            <a:r>
              <a:rPr lang="en-IN" dirty="0" err="1">
                <a:solidFill>
                  <a:schemeClr val="accent6">
                    <a:lumMod val="75000"/>
                  </a:schemeClr>
                </a:solidFill>
                <a:latin typeface="Berlin Sans FB" pitchFamily="34" charset="0"/>
              </a:rPr>
              <a:t>Lamia</a:t>
            </a:r>
            <a:r>
              <a:rPr lang="en-IN" dirty="0">
                <a:solidFill>
                  <a:schemeClr val="accent6">
                    <a:lumMod val="75000"/>
                  </a:schemeClr>
                </a:solidFill>
                <a:latin typeface="Berlin Sans FB" pitchFamily="34" charset="0"/>
              </a:rPr>
              <a:t> is a devastatingly beautiful monster, part woman and part </a:t>
            </a:r>
            <a:r>
              <a:rPr lang="en-IN" dirty="0">
                <a:solidFill>
                  <a:schemeClr val="accent6">
                    <a:lumMod val="75000"/>
                  </a:schemeClr>
                </a:solidFill>
                <a:latin typeface="Berlin Sans FB" pitchFamily="34" charset="0"/>
                <a:hlinkClick r:id="rId2" tooltip="serpent"/>
              </a:rPr>
              <a:t>serpent</a:t>
            </a:r>
            <a:r>
              <a:rPr lang="en-IN" dirty="0">
                <a:solidFill>
                  <a:schemeClr val="accent6">
                    <a:lumMod val="75000"/>
                  </a:schemeClr>
                </a:solidFill>
                <a:latin typeface="Berlin Sans FB" pitchFamily="34" charset="0"/>
              </a:rPr>
              <a:t>. Before she was cursed with her terrible new form, she was a powerful but relatively innocent woman. Now, she is a bloodthirsty villain who slithers through the darkness of the night, searching for children to devour, or walks in beauty through the daylight, searching for men to make her dessert.</a:t>
            </a:r>
          </a:p>
        </p:txBody>
      </p:sp>
      <p:pic>
        <p:nvPicPr>
          <p:cNvPr id="4" name="Picture 3" descr="Lamia.jpg"/>
          <p:cNvPicPr>
            <a:picLocks noChangeAspect="1"/>
          </p:cNvPicPr>
          <p:nvPr/>
        </p:nvPicPr>
        <p:blipFill>
          <a:blip r:embed="rId3"/>
          <a:stretch>
            <a:fillRect/>
          </a:stretch>
        </p:blipFill>
        <p:spPr>
          <a:xfrm>
            <a:off x="5143504" y="785794"/>
            <a:ext cx="4000496" cy="607220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IN" dirty="0">
                <a:solidFill>
                  <a:srgbClr val="002060"/>
                </a:solidFill>
                <a:latin typeface="Britannic Bold" pitchFamily="34" charset="0"/>
              </a:rPr>
              <a:t>Physical </a:t>
            </a:r>
            <a:r>
              <a:rPr lang="en-IN" dirty="0" smtClean="0">
                <a:solidFill>
                  <a:srgbClr val="002060"/>
                </a:solidFill>
                <a:latin typeface="Britannic Bold" pitchFamily="34" charset="0"/>
              </a:rPr>
              <a:t>Description of </a:t>
            </a:r>
            <a:r>
              <a:rPr lang="en-IN" dirty="0" err="1" smtClean="0">
                <a:solidFill>
                  <a:srgbClr val="002060"/>
                </a:solidFill>
                <a:latin typeface="Britannic Bold" pitchFamily="34" charset="0"/>
              </a:rPr>
              <a:t>lamia</a:t>
            </a:r>
            <a:r>
              <a:rPr lang="en-IN" dirty="0">
                <a:solidFill>
                  <a:srgbClr val="002060"/>
                </a:solidFill>
                <a:latin typeface="Britannic Bold" pitchFamily="34" charset="0"/>
              </a:rPr>
              <a:t/>
            </a:r>
            <a:br>
              <a:rPr lang="en-IN" dirty="0">
                <a:solidFill>
                  <a:srgbClr val="002060"/>
                </a:solidFill>
                <a:latin typeface="Britannic Bold" pitchFamily="34" charset="0"/>
              </a:rPr>
            </a:br>
            <a:endParaRPr lang="en-IN" dirty="0">
              <a:solidFill>
                <a:srgbClr val="002060"/>
              </a:solidFill>
              <a:latin typeface="Britannic Bold" pitchFamily="34" charset="0"/>
            </a:endParaRPr>
          </a:p>
        </p:txBody>
      </p:sp>
      <p:sp>
        <p:nvSpPr>
          <p:cNvPr id="3" name="Content Placeholder 2"/>
          <p:cNvSpPr>
            <a:spLocks noGrp="1"/>
          </p:cNvSpPr>
          <p:nvPr>
            <p:ph idx="1"/>
          </p:nvPr>
        </p:nvSpPr>
        <p:spPr>
          <a:xfrm>
            <a:off x="457200" y="1600200"/>
            <a:ext cx="8229600" cy="4900634"/>
          </a:xfrm>
          <a:solidFill>
            <a:schemeClr val="bg1">
              <a:lumMod val="85000"/>
            </a:schemeClr>
          </a:solidFill>
          <a:ln>
            <a:solidFill>
              <a:srgbClr val="C00000"/>
            </a:solidFill>
          </a:ln>
        </p:spPr>
        <p:txBody>
          <a:bodyPr/>
          <a:lstStyle/>
          <a:p>
            <a:r>
              <a:rPr lang="en-IN" dirty="0">
                <a:solidFill>
                  <a:schemeClr val="accent6">
                    <a:lumMod val="75000"/>
                  </a:schemeClr>
                </a:solidFill>
                <a:latin typeface="Berlin Sans FB" pitchFamily="34" charset="0"/>
              </a:rPr>
              <a:t>According to ancient Greek tradition, </a:t>
            </a:r>
            <a:r>
              <a:rPr lang="en-IN" dirty="0" err="1">
                <a:solidFill>
                  <a:schemeClr val="accent6">
                    <a:lumMod val="75000"/>
                  </a:schemeClr>
                </a:solidFill>
                <a:latin typeface="Berlin Sans FB" pitchFamily="34" charset="0"/>
              </a:rPr>
              <a:t>Lamia</a:t>
            </a:r>
            <a:r>
              <a:rPr lang="en-IN" dirty="0">
                <a:solidFill>
                  <a:schemeClr val="accent6">
                    <a:lumMod val="75000"/>
                  </a:schemeClr>
                </a:solidFill>
                <a:latin typeface="Berlin Sans FB" pitchFamily="34" charset="0"/>
              </a:rPr>
              <a:t> has the head and breasts of a woman, but the rest of her body is serpentine. By some accounts, her </a:t>
            </a:r>
            <a:r>
              <a:rPr lang="en-IN" dirty="0" err="1">
                <a:solidFill>
                  <a:schemeClr val="accent6">
                    <a:lumMod val="75000"/>
                  </a:schemeClr>
                </a:solidFill>
                <a:latin typeface="Berlin Sans FB" pitchFamily="34" charset="0"/>
              </a:rPr>
              <a:t>chimeric</a:t>
            </a:r>
            <a:r>
              <a:rPr lang="en-IN" dirty="0">
                <a:solidFill>
                  <a:schemeClr val="accent6">
                    <a:lumMod val="75000"/>
                  </a:schemeClr>
                </a:solidFill>
                <a:latin typeface="Berlin Sans FB" pitchFamily="34" charset="0"/>
              </a:rPr>
              <a:t> form is hideous, but other writers seem to have been mesmerized by her form, even describing her scales as precious gems and the coils of her body as graceful.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bg1">
              <a:lumMod val="85000"/>
            </a:schemeClr>
          </a:solidFill>
          <a:ln>
            <a:solidFill>
              <a:srgbClr val="C00000"/>
            </a:solidFill>
          </a:ln>
        </p:spPr>
        <p:txBody>
          <a:bodyPr/>
          <a:lstStyle/>
          <a:p>
            <a:r>
              <a:rPr lang="en-IN" dirty="0">
                <a:solidFill>
                  <a:schemeClr val="accent6">
                    <a:lumMod val="75000"/>
                  </a:schemeClr>
                </a:solidFill>
                <a:latin typeface="Berlin Sans FB" pitchFamily="34" charset="0"/>
              </a:rPr>
              <a:t>Other Greek writers abandon the snake’s body entirely, merely writing that </a:t>
            </a:r>
            <a:r>
              <a:rPr lang="en-IN" dirty="0" err="1">
                <a:solidFill>
                  <a:schemeClr val="accent6">
                    <a:lumMod val="75000"/>
                  </a:schemeClr>
                </a:solidFill>
                <a:latin typeface="Berlin Sans FB" pitchFamily="34" charset="0"/>
              </a:rPr>
              <a:t>Lamia’s</a:t>
            </a:r>
            <a:r>
              <a:rPr lang="en-IN" dirty="0">
                <a:solidFill>
                  <a:schemeClr val="accent6">
                    <a:lumMod val="75000"/>
                  </a:schemeClr>
                </a:solidFill>
                <a:latin typeface="Berlin Sans FB" pitchFamily="34" charset="0"/>
              </a:rPr>
              <a:t> face became evil and contorted when she began her first murdering spree. Her face may have also been disfigured by the loss of her eyes; in some myths, she tore them out with grief for her own children, and in others, Zeus gave her the power to remove them so that she could sleep.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IN" dirty="0">
                <a:solidFill>
                  <a:srgbClr val="002060"/>
                </a:solidFill>
                <a:latin typeface="Britannic Bold" pitchFamily="34" charset="0"/>
              </a:rPr>
              <a:t>Special Abilities</a:t>
            </a:r>
            <a:br>
              <a:rPr lang="en-IN" dirty="0">
                <a:solidFill>
                  <a:srgbClr val="002060"/>
                </a:solidFill>
                <a:latin typeface="Britannic Bold" pitchFamily="34" charset="0"/>
              </a:rPr>
            </a:br>
            <a:endParaRPr lang="en-IN" dirty="0">
              <a:solidFill>
                <a:srgbClr val="002060"/>
              </a:solidFill>
              <a:latin typeface="Britannic Bold" pitchFamily="34" charset="0"/>
            </a:endParaRPr>
          </a:p>
        </p:txBody>
      </p:sp>
      <p:sp>
        <p:nvSpPr>
          <p:cNvPr id="3" name="Content Placeholder 2"/>
          <p:cNvSpPr>
            <a:spLocks noGrp="1"/>
          </p:cNvSpPr>
          <p:nvPr>
            <p:ph idx="1"/>
          </p:nvPr>
        </p:nvSpPr>
        <p:spPr>
          <a:solidFill>
            <a:schemeClr val="bg1">
              <a:lumMod val="85000"/>
            </a:schemeClr>
          </a:solidFill>
          <a:ln>
            <a:solidFill>
              <a:srgbClr val="C00000"/>
            </a:solidFill>
          </a:ln>
        </p:spPr>
        <p:txBody>
          <a:bodyPr/>
          <a:lstStyle/>
          <a:p>
            <a:r>
              <a:rPr lang="en-IN" dirty="0">
                <a:solidFill>
                  <a:schemeClr val="accent6">
                    <a:lumMod val="75000"/>
                  </a:schemeClr>
                </a:solidFill>
                <a:latin typeface="Berlin Sans FB" pitchFamily="34" charset="0"/>
              </a:rPr>
              <a:t>In many myths, she is a shape-shifter who can shed her snake’s skin and move around in the form of a flawlessly beautiful young woman. This skill is especially useful in stories where the deposed queen prefers to prey on men, rather than children. She uses her knock-out body to seduce men, then devour them.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a:solidFill>
            <a:schemeClr val="bg1">
              <a:lumMod val="85000"/>
            </a:schemeClr>
          </a:solidFill>
          <a:ln>
            <a:solidFill>
              <a:srgbClr val="C00000"/>
            </a:solidFill>
          </a:ln>
        </p:spPr>
        <p:txBody>
          <a:bodyPr>
            <a:normAutofit fontScale="92500"/>
          </a:bodyPr>
          <a:lstStyle/>
          <a:p>
            <a:r>
              <a:rPr lang="en-IN" dirty="0">
                <a:solidFill>
                  <a:schemeClr val="accent6">
                    <a:lumMod val="75000"/>
                  </a:schemeClr>
                </a:solidFill>
                <a:latin typeface="Berlin Sans FB" pitchFamily="34" charset="0"/>
              </a:rPr>
              <a:t>In other myths, she is a powerful prophetess who can foresee events before they happen. There are two possible mechanisms for her prophetic abilities. Sometimes, her prophetic visions come to her in dreams, but this form of prophecy is complicated by the fact that, courtesy of a curse from Hera, she is forced to remove her eyes whenever she wants to sleep. Other times, she separates her spirit from her body and glides over the earth, ferreting out secrets that help her predict what men will do next.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5043494" cy="6000792"/>
          </a:xfrm>
          <a:solidFill>
            <a:schemeClr val="bg1">
              <a:lumMod val="85000"/>
            </a:schemeClr>
          </a:solidFill>
          <a:ln>
            <a:solidFill>
              <a:srgbClr val="C00000"/>
            </a:solidFill>
          </a:ln>
        </p:spPr>
        <p:txBody>
          <a:bodyPr>
            <a:normAutofit fontScale="92500" lnSpcReduction="10000"/>
          </a:bodyPr>
          <a:lstStyle/>
          <a:p>
            <a:r>
              <a:rPr lang="en-IN" dirty="0">
                <a:solidFill>
                  <a:schemeClr val="accent6">
                    <a:lumMod val="75000"/>
                  </a:schemeClr>
                </a:solidFill>
                <a:latin typeface="Berlin Sans FB" pitchFamily="34" charset="0"/>
              </a:rPr>
              <a:t>Finally, </a:t>
            </a:r>
            <a:r>
              <a:rPr lang="en-IN" dirty="0" err="1">
                <a:solidFill>
                  <a:schemeClr val="accent6">
                    <a:lumMod val="75000"/>
                  </a:schemeClr>
                </a:solidFill>
                <a:latin typeface="Berlin Sans FB" pitchFamily="34" charset="0"/>
              </a:rPr>
              <a:t>Lamia</a:t>
            </a:r>
            <a:r>
              <a:rPr lang="en-IN" dirty="0">
                <a:solidFill>
                  <a:schemeClr val="accent6">
                    <a:lumMod val="75000"/>
                  </a:schemeClr>
                </a:solidFill>
                <a:latin typeface="Berlin Sans FB" pitchFamily="34" charset="0"/>
              </a:rPr>
              <a:t> has an assortment of skills related to witchcraft. She is a minor sorceress, with the ability to perform small enchantments like turning women invisible or placing a fog over a man’s mind, so that he doesn’t detect anything strange that happens while he’s in her company. She is also able to brew potions for similar purposes.</a:t>
            </a:r>
          </a:p>
        </p:txBody>
      </p:sp>
      <p:pic>
        <p:nvPicPr>
          <p:cNvPr id="4" name="Picture 3" descr="Lamia.png"/>
          <p:cNvPicPr>
            <a:picLocks noChangeAspect="1"/>
          </p:cNvPicPr>
          <p:nvPr/>
        </p:nvPicPr>
        <p:blipFill>
          <a:blip r:embed="rId2"/>
          <a:stretch>
            <a:fillRect/>
          </a:stretch>
        </p:blipFill>
        <p:spPr>
          <a:xfrm>
            <a:off x="5857884" y="642918"/>
            <a:ext cx="2928958" cy="585791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TotalTime>
  <Words>395</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POET’S INTRODUCTION</vt:lpstr>
      <vt:lpstr> Who is Lamia?   </vt:lpstr>
      <vt:lpstr>Physical Description of lamia </vt:lpstr>
      <vt:lpstr>PowerPoint Presentation</vt:lpstr>
      <vt:lpstr>Special Abilities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User</cp:lastModifiedBy>
  <cp:revision>7</cp:revision>
  <dcterms:created xsi:type="dcterms:W3CDTF">2020-04-14T13:26:37Z</dcterms:created>
  <dcterms:modified xsi:type="dcterms:W3CDTF">2020-04-15T15:19:13Z</dcterms:modified>
</cp:coreProperties>
</file>