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77" r:id="rId2"/>
    <p:sldId id="276" r:id="rId3"/>
    <p:sldId id="257" r:id="rId4"/>
    <p:sldId id="258" r:id="rId5"/>
    <p:sldId id="259" r:id="rId6"/>
    <p:sldId id="260" r:id="rId7"/>
    <p:sldId id="261" r:id="rId8"/>
    <p:sldId id="262" r:id="rId9"/>
    <p:sldId id="264" r:id="rId10"/>
    <p:sldId id="273" r:id="rId11"/>
    <p:sldId id="265" r:id="rId12"/>
    <p:sldId id="266" r:id="rId13"/>
    <p:sldId id="267" r:id="rId14"/>
    <p:sldId id="270" r:id="rId15"/>
    <p:sldId id="269" r:id="rId16"/>
    <p:sldId id="268" r:id="rId17"/>
    <p:sldId id="271" r:id="rId18"/>
    <p:sldId id="272"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33"/>
    <a:srgbClr val="800000"/>
    <a:srgbClr val="660066"/>
    <a:srgbClr val="800080"/>
    <a:srgbClr val="6699FF"/>
    <a:srgbClr val="CE9C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5" d="100"/>
          <a:sy n="55" d="100"/>
        </p:scale>
        <p:origin x="-1722" y="-2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A77885-BDE7-41AD-9712-D6FF8DEE2D26}" type="datetimeFigureOut">
              <a:rPr lang="en-US" smtClean="0"/>
              <a:pPr/>
              <a:t>5/4/2020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1D3E1A-D188-46DA-B0E3-9606364A7B61}" type="slidenum">
              <a:rPr lang="en-US" smtClean="0"/>
              <a:pPr/>
              <a:t>‹#›</a:t>
            </a:fld>
            <a:endParaRPr lang="en-US"/>
          </a:p>
        </p:txBody>
      </p:sp>
    </p:spTree>
    <p:extLst>
      <p:ext uri="{BB962C8B-B14F-4D97-AF65-F5344CB8AC3E}">
        <p14:creationId xmlns:p14="http://schemas.microsoft.com/office/powerpoint/2010/main" val="1373678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shareholders depend upon the audit report</a:t>
            </a:r>
            <a:r>
              <a:rPr lang="en-US" baseline="0" dirty="0" smtClean="0"/>
              <a:t> for forming their opinion about the management.</a:t>
            </a:r>
            <a:endParaRPr lang="en-US" dirty="0"/>
          </a:p>
        </p:txBody>
      </p:sp>
      <p:sp>
        <p:nvSpPr>
          <p:cNvPr id="4" name="Slide Number Placeholder 3"/>
          <p:cNvSpPr>
            <a:spLocks noGrp="1"/>
          </p:cNvSpPr>
          <p:nvPr>
            <p:ph type="sldNum" sz="quarter" idx="10"/>
          </p:nvPr>
        </p:nvSpPr>
        <p:spPr/>
        <p:txBody>
          <a:bodyPr/>
          <a:lstStyle/>
          <a:p>
            <a:fld id="{301D3E1A-D188-46DA-B0E3-9606364A7B61}"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D3E1A-D188-46DA-B0E3-9606364A7B61}" type="slidenum">
              <a:rPr lang="en-US" smtClean="0"/>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D3E1A-D188-46DA-B0E3-9606364A7B61}" type="slidenum">
              <a:rPr lang="en-US" smtClean="0"/>
              <a:pPr/>
              <a:t>17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D3E1A-D188-46DA-B0E3-9606364A7B61}"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Point 2 – If any of the matters as referred to in section 227 (2) and (3) is answered in negative or with qualification the auditor has to</a:t>
            </a:r>
            <a:r>
              <a:rPr lang="en-US" baseline="0" dirty="0" smtClean="0"/>
              <a:t> state in his report the reason for such answers.</a:t>
            </a:r>
            <a:endParaRPr lang="en-US" dirty="0"/>
          </a:p>
        </p:txBody>
      </p:sp>
      <p:sp>
        <p:nvSpPr>
          <p:cNvPr id="4" name="Slide Number Placeholder 3"/>
          <p:cNvSpPr>
            <a:spLocks noGrp="1"/>
          </p:cNvSpPr>
          <p:nvPr>
            <p:ph type="sldNum" sz="quarter" idx="10"/>
          </p:nvPr>
        </p:nvSpPr>
        <p:spPr/>
        <p:txBody>
          <a:bodyPr/>
          <a:lstStyle/>
          <a:p>
            <a:fld id="{301D3E1A-D188-46DA-B0E3-9606364A7B61}"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D3E1A-D188-46DA-B0E3-9606364A7B61}"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D3E1A-D188-46DA-B0E3-9606364A7B61}"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t>
            </a:r>
            <a:endParaRPr lang="en-US" dirty="0"/>
          </a:p>
        </p:txBody>
      </p:sp>
      <p:sp>
        <p:nvSpPr>
          <p:cNvPr id="4" name="Slide Number Placeholder 3"/>
          <p:cNvSpPr>
            <a:spLocks noGrp="1"/>
          </p:cNvSpPr>
          <p:nvPr>
            <p:ph type="sldNum" sz="quarter" idx="10"/>
          </p:nvPr>
        </p:nvSpPr>
        <p:spPr/>
        <p:txBody>
          <a:bodyPr/>
          <a:lstStyle/>
          <a:p>
            <a:fld id="{301D3E1A-D188-46DA-B0E3-9606364A7B61}"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D3E1A-D188-46DA-B0E3-9606364A7B61}"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D3E1A-D188-46DA-B0E3-9606364A7B61}"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D3E1A-D188-46DA-B0E3-9606364A7B61}"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1D3E1A-D188-46DA-B0E3-9606364A7B61}"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BDFDEB3-86A6-45C5-83BA-027908235CD7}" type="datetimeFigureOut">
              <a:rPr lang="en-US" smtClean="0"/>
              <a:pPr/>
              <a:t>5/4/2020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E4881D5C-D597-43A2-AC5B-50E21FE959D6}"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pull/>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BDFDEB3-86A6-45C5-83BA-027908235CD7}" type="datetimeFigureOut">
              <a:rPr lang="en-US" smtClean="0"/>
              <a:pPr/>
              <a:t>5/4/2020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4881D5C-D597-43A2-AC5B-50E21FE959D6}" type="slidenum">
              <a:rPr lang="en-US" smtClean="0"/>
              <a:pPr/>
              <a:t>‹#›</a:t>
            </a:fld>
            <a:endParaRPr lang="en-US"/>
          </a:p>
        </p:txBody>
      </p:sp>
    </p:spTree>
  </p:cSld>
  <p:clrMapOvr>
    <a:masterClrMapping/>
  </p:clrMapOvr>
  <p:transition>
    <p:pull/>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BDFDEB3-86A6-45C5-83BA-027908235CD7}" type="datetimeFigureOut">
              <a:rPr lang="en-US" smtClean="0"/>
              <a:pPr/>
              <a:t>5/4/2020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4881D5C-D597-43A2-AC5B-50E21FE959D6}" type="slidenum">
              <a:rPr lang="en-US" smtClean="0"/>
              <a:pPr/>
              <a:t>‹#›</a:t>
            </a:fld>
            <a:endParaRPr lang="en-US"/>
          </a:p>
        </p:txBody>
      </p:sp>
    </p:spTree>
  </p:cSld>
  <p:clrMapOvr>
    <a:masterClrMapping/>
  </p:clrMapOvr>
  <p:transition>
    <p:pull/>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BDFDEB3-86A6-45C5-83BA-027908235CD7}" type="datetimeFigureOut">
              <a:rPr lang="en-US" smtClean="0"/>
              <a:pPr/>
              <a:t>5/4/2020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4881D5C-D597-43A2-AC5B-50E21FE959D6}" type="slidenum">
              <a:rPr lang="en-US" smtClean="0"/>
              <a:pPr/>
              <a:t>‹#›</a:t>
            </a:fld>
            <a:endParaRPr lang="en-US"/>
          </a:p>
        </p:txBody>
      </p:sp>
    </p:spTree>
  </p:cSld>
  <p:clrMapOvr>
    <a:masterClrMapping/>
  </p:clrMapOvr>
  <p:transition>
    <p:pull/>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BDFDEB3-86A6-45C5-83BA-027908235CD7}" type="datetimeFigureOut">
              <a:rPr lang="en-US" smtClean="0"/>
              <a:pPr/>
              <a:t>5/4/2020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4881D5C-D597-43A2-AC5B-50E21FE959D6}"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pull/>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BDFDEB3-86A6-45C5-83BA-027908235CD7}" type="datetimeFigureOut">
              <a:rPr lang="en-US" smtClean="0"/>
              <a:pPr/>
              <a:t>5/4/2020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4881D5C-D597-43A2-AC5B-50E21FE959D6}" type="slidenum">
              <a:rPr lang="en-US" smtClean="0"/>
              <a:pPr/>
              <a:t>‹#›</a:t>
            </a:fld>
            <a:endParaRPr lang="en-US"/>
          </a:p>
        </p:txBody>
      </p:sp>
    </p:spTree>
  </p:cSld>
  <p:clrMapOvr>
    <a:masterClrMapping/>
  </p:clrMapOvr>
  <p:transition>
    <p:pull/>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BDFDEB3-86A6-45C5-83BA-027908235CD7}" type="datetimeFigureOut">
              <a:rPr lang="en-US" smtClean="0"/>
              <a:pPr/>
              <a:t>5/4/2020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4881D5C-D597-43A2-AC5B-50E21FE959D6}" type="slidenum">
              <a:rPr lang="en-US" smtClean="0"/>
              <a:pPr/>
              <a:t>‹#›</a:t>
            </a:fld>
            <a:endParaRPr lang="en-US"/>
          </a:p>
        </p:txBody>
      </p:sp>
    </p:spTree>
  </p:cSld>
  <p:clrMapOvr>
    <a:masterClrMapping/>
  </p:clrMapOvr>
  <p:transition>
    <p:pull/>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BDFDEB3-86A6-45C5-83BA-027908235CD7}" type="datetimeFigureOut">
              <a:rPr lang="en-US" smtClean="0"/>
              <a:pPr/>
              <a:t>5/4/2020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4881D5C-D597-43A2-AC5B-50E21FE959D6}" type="slidenum">
              <a:rPr lang="en-US" smtClean="0"/>
              <a:pPr/>
              <a:t>‹#›</a:t>
            </a:fld>
            <a:endParaRPr lang="en-US"/>
          </a:p>
        </p:txBody>
      </p:sp>
    </p:spTree>
  </p:cSld>
  <p:clrMapOvr>
    <a:masterClrMapping/>
  </p:clrMapOvr>
  <p:transition>
    <p:pull/>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BDFDEB3-86A6-45C5-83BA-027908235CD7}" type="datetimeFigureOut">
              <a:rPr lang="en-US" smtClean="0"/>
              <a:pPr/>
              <a:t>5/4/2020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4881D5C-D597-43A2-AC5B-50E21FE959D6}"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pull/>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BDFDEB3-86A6-45C5-83BA-027908235CD7}" type="datetimeFigureOut">
              <a:rPr lang="en-US" smtClean="0"/>
              <a:pPr/>
              <a:t>5/4/2020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4881D5C-D597-43A2-AC5B-50E21FE959D6}" type="slidenum">
              <a:rPr lang="en-US" smtClean="0"/>
              <a:pPr/>
              <a:t>‹#›</a:t>
            </a:fld>
            <a:endParaRPr lang="en-US"/>
          </a:p>
        </p:txBody>
      </p:sp>
    </p:spTree>
  </p:cSld>
  <p:clrMapOvr>
    <a:masterClrMapping/>
  </p:clrMapOvr>
  <p:transition>
    <p:pull/>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BDFDEB3-86A6-45C5-83BA-027908235CD7}" type="datetimeFigureOut">
              <a:rPr lang="en-US" smtClean="0"/>
              <a:pPr/>
              <a:t>5/4/2020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4881D5C-D597-43A2-AC5B-50E21FE959D6}"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p:pull/>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BDFDEB3-86A6-45C5-83BA-027908235CD7}" type="datetimeFigureOut">
              <a:rPr lang="en-US" smtClean="0"/>
              <a:pPr/>
              <a:t>5/4/2020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4881D5C-D597-43A2-AC5B-50E21FE959D6}"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pull/>
  </p:transition>
  <p:timing>
    <p:tnLst>
      <p:par>
        <p:cTn id="1" dur="indefinite" restart="never" nodeType="tmRoot"/>
      </p:par>
    </p:tnLst>
  </p:timing>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592762"/>
          </a:xfrm>
        </p:spPr>
        <p:txBody>
          <a:bodyPr/>
          <a:lstStyle/>
          <a:p>
            <a:r>
              <a:rPr lang="en-US" dirty="0" smtClean="0">
                <a:solidFill>
                  <a:schemeClr val="bg2">
                    <a:lumMod val="10000"/>
                  </a:schemeClr>
                </a:solidFill>
              </a:rPr>
              <a:t>Subject: </a:t>
            </a:r>
            <a:r>
              <a:rPr lang="en-US" dirty="0" err="1" smtClean="0">
                <a:solidFill>
                  <a:schemeClr val="bg2">
                    <a:lumMod val="10000"/>
                  </a:schemeClr>
                </a:solidFill>
              </a:rPr>
              <a:t>Audititing</a:t>
            </a:r>
            <a:r>
              <a:rPr lang="en-US" dirty="0" smtClean="0">
                <a:solidFill>
                  <a:schemeClr val="bg2">
                    <a:lumMod val="10000"/>
                  </a:schemeClr>
                </a:solidFill>
              </a:rPr>
              <a:t/>
            </a:r>
            <a:br>
              <a:rPr lang="en-US" dirty="0" smtClean="0">
                <a:solidFill>
                  <a:schemeClr val="bg2">
                    <a:lumMod val="10000"/>
                  </a:schemeClr>
                </a:solidFill>
              </a:rPr>
            </a:br>
            <a:r>
              <a:rPr lang="en-US" dirty="0" smtClean="0">
                <a:solidFill>
                  <a:schemeClr val="bg2">
                    <a:lumMod val="10000"/>
                  </a:schemeClr>
                </a:solidFill>
              </a:rPr>
              <a:t>Topic: </a:t>
            </a:r>
            <a:r>
              <a:rPr lang="en-US" smtClean="0">
                <a:solidFill>
                  <a:schemeClr val="bg2">
                    <a:lumMod val="10000"/>
                  </a:schemeClr>
                </a:solidFill>
              </a:rPr>
              <a:t>Auditor’s Report</a:t>
            </a:r>
            <a:r>
              <a:rPr lang="en-US" dirty="0" smtClean="0">
                <a:solidFill>
                  <a:schemeClr val="bg2">
                    <a:lumMod val="10000"/>
                  </a:schemeClr>
                </a:solidFill>
              </a:rPr>
              <a:t/>
            </a:r>
            <a:br>
              <a:rPr lang="en-US" dirty="0" smtClean="0">
                <a:solidFill>
                  <a:schemeClr val="bg2">
                    <a:lumMod val="10000"/>
                  </a:schemeClr>
                </a:solidFill>
              </a:rPr>
            </a:br>
            <a:r>
              <a:rPr lang="en-US" dirty="0" smtClean="0">
                <a:solidFill>
                  <a:schemeClr val="bg2">
                    <a:lumMod val="10000"/>
                  </a:schemeClr>
                </a:solidFill>
              </a:rPr>
              <a:t>Course: B.com Part-I (H)</a:t>
            </a:r>
            <a:br>
              <a:rPr lang="en-US" dirty="0" smtClean="0">
                <a:solidFill>
                  <a:schemeClr val="bg2">
                    <a:lumMod val="10000"/>
                  </a:schemeClr>
                </a:solidFill>
              </a:rPr>
            </a:br>
            <a:r>
              <a:rPr lang="en-US" dirty="0" smtClean="0">
                <a:solidFill>
                  <a:schemeClr val="bg2">
                    <a:lumMod val="10000"/>
                  </a:schemeClr>
                </a:solidFill>
              </a:rPr>
              <a:t>Dr. </a:t>
            </a:r>
            <a:r>
              <a:rPr lang="en-US" dirty="0" err="1" smtClean="0">
                <a:solidFill>
                  <a:schemeClr val="bg2">
                    <a:lumMod val="10000"/>
                  </a:schemeClr>
                </a:solidFill>
              </a:rPr>
              <a:t>Ishtiaque</a:t>
            </a:r>
            <a:r>
              <a:rPr lang="en-US" dirty="0" smtClean="0">
                <a:solidFill>
                  <a:schemeClr val="bg2">
                    <a:lumMod val="10000"/>
                  </a:schemeClr>
                </a:solidFill>
              </a:rPr>
              <a:t> Ahmed </a:t>
            </a:r>
            <a:br>
              <a:rPr lang="en-US" dirty="0" smtClean="0">
                <a:solidFill>
                  <a:schemeClr val="bg2">
                    <a:lumMod val="10000"/>
                  </a:schemeClr>
                </a:solidFill>
              </a:rPr>
            </a:br>
            <a:r>
              <a:rPr lang="en-US" dirty="0" smtClean="0">
                <a:solidFill>
                  <a:schemeClr val="bg2">
                    <a:lumMod val="10000"/>
                  </a:schemeClr>
                </a:solidFill>
              </a:rPr>
              <a:t>  </a:t>
            </a:r>
            <a:r>
              <a:rPr lang="en-US" sz="2800" dirty="0" smtClean="0">
                <a:solidFill>
                  <a:schemeClr val="bg2">
                    <a:lumMod val="10000"/>
                  </a:schemeClr>
                </a:solidFill>
              </a:rPr>
              <a:t>Dept. of Commerce </a:t>
            </a:r>
            <a:br>
              <a:rPr lang="en-US" sz="2800" dirty="0" smtClean="0">
                <a:solidFill>
                  <a:schemeClr val="bg2">
                    <a:lumMod val="10000"/>
                  </a:schemeClr>
                </a:solidFill>
              </a:rPr>
            </a:br>
            <a:r>
              <a:rPr lang="en-US" sz="2800" dirty="0" smtClean="0">
                <a:solidFill>
                  <a:schemeClr val="bg2">
                    <a:lumMod val="10000"/>
                  </a:schemeClr>
                </a:solidFill>
              </a:rPr>
              <a:t>   </a:t>
            </a:r>
            <a:r>
              <a:rPr lang="en-US" sz="2800" dirty="0" err="1" smtClean="0">
                <a:solidFill>
                  <a:schemeClr val="bg2">
                    <a:lumMod val="10000"/>
                  </a:schemeClr>
                </a:solidFill>
              </a:rPr>
              <a:t>Purnea</a:t>
            </a:r>
            <a:r>
              <a:rPr lang="en-US" sz="2800" dirty="0" smtClean="0">
                <a:solidFill>
                  <a:schemeClr val="bg2">
                    <a:lumMod val="10000"/>
                  </a:schemeClr>
                </a:solidFill>
              </a:rPr>
              <a:t> College, </a:t>
            </a:r>
            <a:r>
              <a:rPr lang="en-US" sz="2800" dirty="0" err="1" smtClean="0">
                <a:solidFill>
                  <a:schemeClr val="bg2">
                    <a:lumMod val="10000"/>
                  </a:schemeClr>
                </a:solidFill>
              </a:rPr>
              <a:t>Purnia</a:t>
            </a:r>
            <a:r>
              <a:rPr lang="en-US" sz="2800" dirty="0" smtClean="0">
                <a:solidFill>
                  <a:schemeClr val="bg2">
                    <a:lumMod val="10000"/>
                  </a:schemeClr>
                </a:solidFill>
              </a:rPr>
              <a:t/>
            </a:r>
            <a:br>
              <a:rPr lang="en-US" sz="2800" dirty="0" smtClean="0">
                <a:solidFill>
                  <a:schemeClr val="bg2">
                    <a:lumMod val="10000"/>
                  </a:schemeClr>
                </a:solidFill>
              </a:rPr>
            </a:br>
            <a:r>
              <a:rPr lang="en-US" sz="2800" dirty="0" smtClean="0">
                <a:solidFill>
                  <a:schemeClr val="bg2">
                    <a:lumMod val="10000"/>
                  </a:schemeClr>
                </a:solidFill>
              </a:rPr>
              <a:t>   </a:t>
            </a:r>
            <a:r>
              <a:rPr lang="en-US" sz="2800" dirty="0" err="1" smtClean="0">
                <a:solidFill>
                  <a:schemeClr val="bg2">
                    <a:lumMod val="10000"/>
                  </a:schemeClr>
                </a:solidFill>
              </a:rPr>
              <a:t>Email:driahmedar@gmail.com</a:t>
            </a:r>
            <a:r>
              <a:rPr lang="en-US" dirty="0" smtClean="0">
                <a:solidFill>
                  <a:schemeClr val="bg2">
                    <a:lumMod val="10000"/>
                  </a:schemeClr>
                </a:solidFill>
              </a:rPr>
              <a:t/>
            </a:r>
            <a:br>
              <a:rPr lang="en-US" dirty="0" smtClean="0">
                <a:solidFill>
                  <a:schemeClr val="bg2">
                    <a:lumMod val="10000"/>
                  </a:schemeClr>
                </a:solidFill>
              </a:rPr>
            </a:br>
            <a:endParaRPr lang="en-US" dirty="0"/>
          </a:p>
        </p:txBody>
      </p:sp>
      <p:sp>
        <p:nvSpPr>
          <p:cNvPr id="3" name="Content Placeholder 2"/>
          <p:cNvSpPr>
            <a:spLocks noGrp="1"/>
          </p:cNvSpPr>
          <p:nvPr>
            <p:ph idx="1"/>
          </p:nvPr>
        </p:nvSpPr>
        <p:spPr>
          <a:xfrm>
            <a:off x="1435608" y="6096000"/>
            <a:ext cx="7498080" cy="533400"/>
          </a:xfrm>
        </p:spPr>
        <p:txBody>
          <a:bodyPr>
            <a:normAutofit fontScale="92500" lnSpcReduction="10000"/>
          </a:bodyPr>
          <a:lstStyle/>
          <a:p>
            <a:pPr>
              <a:buNone/>
            </a:pPr>
            <a:r>
              <a:rPr lang="en-US" dirty="0" smtClean="0"/>
              <a:t>Dept of Commerce </a:t>
            </a:r>
            <a:r>
              <a:rPr lang="en-US" dirty="0" err="1" smtClean="0"/>
              <a:t>Purnea</a:t>
            </a:r>
            <a:r>
              <a:rPr lang="en-US" dirty="0" smtClean="0"/>
              <a:t> College </a:t>
            </a:r>
            <a:r>
              <a:rPr lang="en-US" dirty="0" err="1" smtClean="0"/>
              <a:t>Purnia</a:t>
            </a:r>
            <a:endParaRPr lang="en-US" dirty="0"/>
          </a:p>
        </p:txBody>
      </p:sp>
    </p:spTree>
  </p:cSld>
  <p:clrMapOvr>
    <a:masterClrMapping/>
  </p:clrMapOvr>
  <p:transition>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6781800" cy="609600"/>
          </a:xfrm>
        </p:spPr>
        <p:txBody>
          <a:bodyPr>
            <a:normAutofit/>
          </a:bodyPr>
          <a:lstStyle/>
          <a:p>
            <a:r>
              <a:rPr lang="en-US" sz="1800" b="1" dirty="0" smtClean="0"/>
              <a:t>Companies (Auditor’s Report) Order</a:t>
            </a:r>
            <a:br>
              <a:rPr lang="en-US" sz="1800" b="1" dirty="0" smtClean="0"/>
            </a:br>
            <a:r>
              <a:rPr lang="en-US" sz="1000" b="1" dirty="0" smtClean="0"/>
              <a:t>CARO 2015</a:t>
            </a:r>
            <a:endParaRPr lang="en-US" sz="1800" b="1" dirty="0"/>
          </a:p>
        </p:txBody>
      </p:sp>
      <p:sp>
        <p:nvSpPr>
          <p:cNvPr id="6" name="TextBox 5"/>
          <p:cNvSpPr txBox="1"/>
          <p:nvPr/>
        </p:nvSpPr>
        <p:spPr>
          <a:xfrm>
            <a:off x="76200" y="-152400"/>
            <a:ext cx="8305800" cy="9048631"/>
          </a:xfrm>
          <a:prstGeom prst="rect">
            <a:avLst/>
          </a:prstGeom>
          <a:noFill/>
        </p:spPr>
        <p:txBody>
          <a:bodyPr wrap="square" rtlCol="0">
            <a:spAutoFit/>
          </a:bodyPr>
          <a:lstStyle/>
          <a:p>
            <a:pPr marL="457200" indent="-457200"/>
            <a:endParaRPr lang="en-US" sz="2000" dirty="0" smtClean="0">
              <a:solidFill>
                <a:srgbClr val="002060"/>
              </a:solidFill>
              <a:latin typeface="Bodoni MT" pitchFamily="18" charset="0"/>
            </a:endParaRPr>
          </a:p>
          <a:p>
            <a:pPr marL="457200" indent="-457200">
              <a:buAutoNum type="arabicPeriod"/>
            </a:pPr>
            <a:endParaRPr lang="en-US" sz="2000" dirty="0" smtClean="0">
              <a:solidFill>
                <a:srgbClr val="002060"/>
              </a:solidFill>
              <a:latin typeface="Bodoni MT" pitchFamily="18" charset="0"/>
            </a:endParaRPr>
          </a:p>
          <a:p>
            <a:pPr marL="457200" indent="-457200"/>
            <a:r>
              <a:rPr lang="en-US" sz="2000" dirty="0" smtClean="0">
                <a:solidFill>
                  <a:srgbClr val="002060"/>
                </a:solidFill>
                <a:latin typeface="Bodoni MT" pitchFamily="18" charset="0"/>
              </a:rPr>
              <a:t>       </a:t>
            </a:r>
          </a:p>
          <a:p>
            <a:pPr marL="457200" indent="-457200"/>
            <a:endParaRPr lang="en-US" dirty="0" smtClean="0">
              <a:solidFill>
                <a:srgbClr val="660033"/>
              </a:solidFill>
              <a:latin typeface="Times New Roman" pitchFamily="18" charset="0"/>
              <a:cs typeface="Times New Roman" pitchFamily="18" charset="0"/>
            </a:endParaRPr>
          </a:p>
          <a:p>
            <a:pPr marL="457200" indent="-457200"/>
            <a:r>
              <a:rPr lang="en-US" b="1" dirty="0" smtClean="0">
                <a:solidFill>
                  <a:srgbClr val="660033"/>
                </a:solidFill>
                <a:latin typeface="Times New Roman" pitchFamily="18" charset="0"/>
                <a:cs typeface="Times New Roman" pitchFamily="18" charset="0"/>
              </a:rPr>
              <a:t>5.     </a:t>
            </a:r>
            <a:r>
              <a:rPr lang="en-US" b="1" u="sng" dirty="0" smtClean="0">
                <a:solidFill>
                  <a:srgbClr val="660033"/>
                </a:solidFill>
                <a:latin typeface="Times New Roman" pitchFamily="18" charset="0"/>
                <a:cs typeface="Times New Roman" pitchFamily="18" charset="0"/>
              </a:rPr>
              <a:t>Company Accepted Deposits </a:t>
            </a:r>
            <a:r>
              <a:rPr lang="en-US" dirty="0" smtClean="0">
                <a:solidFill>
                  <a:srgbClr val="660033"/>
                </a:solidFill>
                <a:latin typeface="Times New Roman" pitchFamily="18" charset="0"/>
                <a:cs typeface="Times New Roman" pitchFamily="18" charset="0"/>
              </a:rPr>
              <a:t>– Whether the directives issued by the RBI and the provisions of sections 73 and 76 and the rules framed there under, where applicable, have been complied with ? If not ,the nature of contraventions should be stated; if an order has been passed by Company Law Board and National Company Law Tribunal  or RBI or any court or any other Tribunal, whether the same has been complied with or not?</a:t>
            </a:r>
          </a:p>
          <a:p>
            <a:pPr marL="457200" indent="-457200">
              <a:buAutoNum type="arabicPeriod" startAt="4"/>
            </a:pPr>
            <a:endParaRPr lang="en-US" dirty="0" smtClean="0">
              <a:solidFill>
                <a:srgbClr val="660033"/>
              </a:solidFill>
              <a:latin typeface="Times New Roman" pitchFamily="18" charset="0"/>
              <a:cs typeface="Times New Roman" pitchFamily="18" charset="0"/>
            </a:endParaRPr>
          </a:p>
          <a:p>
            <a:pPr marL="457200" indent="-457200"/>
            <a:r>
              <a:rPr lang="en-US" b="1" dirty="0" smtClean="0">
                <a:solidFill>
                  <a:srgbClr val="660033"/>
                </a:solidFill>
                <a:latin typeface="Times New Roman" pitchFamily="18" charset="0"/>
                <a:cs typeface="Times New Roman" pitchFamily="18" charset="0"/>
              </a:rPr>
              <a:t>6.     </a:t>
            </a:r>
            <a:r>
              <a:rPr lang="en-US" b="1" u="sng" dirty="0" smtClean="0">
                <a:solidFill>
                  <a:srgbClr val="660033"/>
                </a:solidFill>
                <a:latin typeface="Times New Roman" pitchFamily="18" charset="0"/>
                <a:cs typeface="Times New Roman" pitchFamily="18" charset="0"/>
              </a:rPr>
              <a:t>Maintenance of cost Records </a:t>
            </a:r>
            <a:r>
              <a:rPr lang="en-US" dirty="0" smtClean="0">
                <a:solidFill>
                  <a:srgbClr val="660033"/>
                </a:solidFill>
                <a:latin typeface="Times New Roman" pitchFamily="18" charset="0"/>
                <a:cs typeface="Times New Roman" pitchFamily="18" charset="0"/>
              </a:rPr>
              <a:t>– Where Maintenance of records has been specified by the Central Government under Section 148 (1) of the Companies Act, whether such accounts and records have been maintained</a:t>
            </a:r>
            <a:r>
              <a:rPr lang="en-US" dirty="0" smtClean="0">
                <a:solidFill>
                  <a:srgbClr val="002060"/>
                </a:solidFill>
                <a:latin typeface="Times New Roman" pitchFamily="18" charset="0"/>
                <a:cs typeface="Times New Roman" pitchFamily="18" charset="0"/>
              </a:rPr>
              <a:t>.</a:t>
            </a:r>
          </a:p>
          <a:p>
            <a:pPr marL="457200" indent="-457200">
              <a:buAutoNum type="arabicPeriod"/>
            </a:pPr>
            <a:endParaRPr lang="en-US" sz="2400" dirty="0" smtClean="0">
              <a:solidFill>
                <a:srgbClr val="002060"/>
              </a:solidFill>
              <a:latin typeface="Bodoni MT" pitchFamily="18" charset="0"/>
            </a:endParaRPr>
          </a:p>
          <a:p>
            <a:pPr marL="457200" indent="-457200">
              <a:buAutoNum type="arabicPeriod" startAt="7"/>
            </a:pPr>
            <a:r>
              <a:rPr lang="en-US" b="1" u="sng" dirty="0" smtClean="0">
                <a:solidFill>
                  <a:srgbClr val="660033"/>
                </a:solidFill>
                <a:latin typeface="Times New Roman" pitchFamily="18" charset="0"/>
                <a:cs typeface="Times New Roman" pitchFamily="18" charset="0"/>
              </a:rPr>
              <a:t>Depositing of Statutory Dues, Taxes, and Investors Education and Protection Fund :-</a:t>
            </a:r>
          </a:p>
          <a:p>
            <a:pPr marL="457200" indent="-457200"/>
            <a:r>
              <a:rPr lang="en-US" dirty="0" smtClean="0">
                <a:solidFill>
                  <a:srgbClr val="660033"/>
                </a:solidFill>
                <a:latin typeface="Times New Roman" pitchFamily="18" charset="0"/>
                <a:cs typeface="Times New Roman" pitchFamily="18" charset="0"/>
              </a:rPr>
              <a:t/>
            </a:r>
            <a:br>
              <a:rPr lang="en-US" dirty="0" smtClean="0">
                <a:solidFill>
                  <a:srgbClr val="660033"/>
                </a:solidFill>
                <a:latin typeface="Times New Roman" pitchFamily="18" charset="0"/>
                <a:cs typeface="Times New Roman" pitchFamily="18" charset="0"/>
              </a:rPr>
            </a:br>
            <a:r>
              <a:rPr lang="en-US" dirty="0" smtClean="0">
                <a:solidFill>
                  <a:srgbClr val="660033"/>
                </a:solidFill>
                <a:latin typeface="Times New Roman" pitchFamily="18" charset="0"/>
                <a:cs typeface="Times New Roman" pitchFamily="18" charset="0"/>
              </a:rPr>
              <a:t>(a) Is the company regular in depositing undisputed statutory dues including provident fund, employees’ state insurance, income tax etc. and if not, the extent of the arrears of outstanding statutory dues as at the last day of the financial year concerned for a period of more than six months from the date they became payable, shall be indicated by the auditor.</a:t>
            </a:r>
            <a:r>
              <a:rPr lang="en-US" sz="2400" dirty="0" smtClean="0">
                <a:solidFill>
                  <a:srgbClr val="660033"/>
                </a:solidFill>
                <a:latin typeface="Times New Roman" pitchFamily="18" charset="0"/>
                <a:cs typeface="Times New Roman" pitchFamily="18" charset="0"/>
              </a:rPr>
              <a:t/>
            </a:r>
            <a:br>
              <a:rPr lang="en-US" sz="2400" dirty="0" smtClean="0">
                <a:solidFill>
                  <a:srgbClr val="660033"/>
                </a:solidFill>
                <a:latin typeface="Times New Roman" pitchFamily="18" charset="0"/>
                <a:cs typeface="Times New Roman" pitchFamily="18" charset="0"/>
              </a:rPr>
            </a:br>
            <a:endParaRPr lang="en-US" sz="2400" dirty="0" smtClean="0">
              <a:solidFill>
                <a:srgbClr val="002060"/>
              </a:solidFill>
              <a:latin typeface="Bodoni MT" pitchFamily="18" charset="0"/>
            </a:endParaRPr>
          </a:p>
          <a:p>
            <a:pPr marL="457200" indent="-457200">
              <a:buAutoNum type="arabicPeriod"/>
            </a:pPr>
            <a:endParaRPr lang="en-US" sz="2400" dirty="0" smtClean="0">
              <a:solidFill>
                <a:srgbClr val="002060"/>
              </a:solidFill>
              <a:latin typeface="Bodoni MT" pitchFamily="18" charset="0"/>
            </a:endParaRPr>
          </a:p>
          <a:p>
            <a:pPr marL="457200" indent="-457200">
              <a:buAutoNum type="arabicPeriod"/>
            </a:pPr>
            <a:endParaRPr lang="en-US" sz="2400" dirty="0" smtClean="0">
              <a:solidFill>
                <a:srgbClr val="002060"/>
              </a:solidFill>
              <a:latin typeface="Bodoni MT" pitchFamily="18" charset="0"/>
            </a:endParaRPr>
          </a:p>
          <a:p>
            <a:pPr marL="457200" indent="-457200">
              <a:buAutoNum type="arabicPeriod"/>
            </a:pPr>
            <a:endParaRPr lang="en-US" sz="2400" dirty="0" smtClean="0">
              <a:solidFill>
                <a:srgbClr val="002060"/>
              </a:solidFill>
              <a:latin typeface="Bodoni MT" pitchFamily="18" charset="0"/>
            </a:endParaRPr>
          </a:p>
          <a:p>
            <a:endParaRPr lang="en-US" sz="2400" dirty="0" smtClean="0">
              <a:solidFill>
                <a:srgbClr val="002060"/>
              </a:solidFill>
              <a:latin typeface="Bodoni MT" pitchFamily="18" charset="0"/>
            </a:endParaRPr>
          </a:p>
          <a:p>
            <a:endParaRPr lang="en-US" sz="2000" dirty="0">
              <a:solidFill>
                <a:srgbClr val="002060"/>
              </a:solidFill>
              <a:latin typeface="Bodoni MT" pitchFamily="18" charset="0"/>
            </a:endParaRPr>
          </a:p>
        </p:txBody>
      </p:sp>
    </p:spTree>
  </p:cSld>
  <p:clrMapOvr>
    <a:masterClrMapping/>
  </p:clrMapOvr>
  <p:transition>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6781800" cy="609600"/>
          </a:xfrm>
        </p:spPr>
        <p:txBody>
          <a:bodyPr>
            <a:normAutofit/>
          </a:bodyPr>
          <a:lstStyle/>
          <a:p>
            <a:r>
              <a:rPr lang="en-US" sz="1800" b="1" dirty="0" smtClean="0"/>
              <a:t>Companies (Auditor’s Report) Order</a:t>
            </a:r>
            <a:br>
              <a:rPr lang="en-US" sz="1800" b="1" dirty="0" smtClean="0"/>
            </a:br>
            <a:r>
              <a:rPr lang="en-US" sz="1000" b="1" dirty="0" smtClean="0"/>
              <a:t>CARO 2015</a:t>
            </a:r>
            <a:endParaRPr lang="en-US" sz="1800" b="1" dirty="0"/>
          </a:p>
        </p:txBody>
      </p:sp>
      <p:sp>
        <p:nvSpPr>
          <p:cNvPr id="6" name="TextBox 5"/>
          <p:cNvSpPr txBox="1"/>
          <p:nvPr/>
        </p:nvSpPr>
        <p:spPr>
          <a:xfrm>
            <a:off x="76200" y="198120"/>
            <a:ext cx="8305800" cy="7048083"/>
          </a:xfrm>
          <a:prstGeom prst="rect">
            <a:avLst/>
          </a:prstGeom>
          <a:noFill/>
        </p:spPr>
        <p:txBody>
          <a:bodyPr wrap="square" rtlCol="0">
            <a:spAutoFit/>
          </a:bodyPr>
          <a:lstStyle/>
          <a:p>
            <a:pPr marL="457200" indent="-457200"/>
            <a:endParaRPr lang="en-US" sz="2000" dirty="0" smtClean="0">
              <a:solidFill>
                <a:srgbClr val="002060"/>
              </a:solidFill>
              <a:latin typeface="Bodoni MT" pitchFamily="18" charset="0"/>
            </a:endParaRPr>
          </a:p>
          <a:p>
            <a:pPr marL="457200" indent="-457200">
              <a:buAutoNum type="arabicPeriod"/>
            </a:pPr>
            <a:endParaRPr lang="en-US" sz="2000" dirty="0" smtClean="0">
              <a:solidFill>
                <a:srgbClr val="002060"/>
              </a:solidFill>
              <a:latin typeface="Bodoni MT" pitchFamily="18" charset="0"/>
            </a:endParaRPr>
          </a:p>
          <a:p>
            <a:pPr marL="457200" indent="-457200"/>
            <a:r>
              <a:rPr lang="en-US" sz="2000" dirty="0" smtClean="0">
                <a:solidFill>
                  <a:srgbClr val="002060"/>
                </a:solidFill>
                <a:latin typeface="Bodoni MT" pitchFamily="18" charset="0"/>
              </a:rPr>
              <a:t>       </a:t>
            </a:r>
          </a:p>
          <a:p>
            <a:pPr marL="457200" indent="-457200"/>
            <a:r>
              <a:rPr lang="en-US" dirty="0" smtClean="0">
                <a:solidFill>
                  <a:srgbClr val="660033"/>
                </a:solidFill>
                <a:latin typeface="Times New Roman" pitchFamily="18" charset="0"/>
                <a:cs typeface="Times New Roman" pitchFamily="18" charset="0"/>
              </a:rPr>
              <a:t/>
            </a:r>
            <a:br>
              <a:rPr lang="en-US" dirty="0" smtClean="0">
                <a:solidFill>
                  <a:srgbClr val="660033"/>
                </a:solidFill>
                <a:latin typeface="Times New Roman" pitchFamily="18" charset="0"/>
                <a:cs typeface="Times New Roman" pitchFamily="18" charset="0"/>
              </a:rPr>
            </a:br>
            <a:r>
              <a:rPr lang="en-US" dirty="0" smtClean="0">
                <a:solidFill>
                  <a:srgbClr val="660033"/>
                </a:solidFill>
                <a:latin typeface="Times New Roman" pitchFamily="18" charset="0"/>
                <a:cs typeface="Times New Roman" pitchFamily="18" charset="0"/>
              </a:rPr>
              <a:t>(b) In case dues of income tax, service tax, sales tax, VAT etc. have not been deposited ,then the amounts involved and the forum where dispute is pending shall be mentioned.</a:t>
            </a:r>
          </a:p>
          <a:p>
            <a:pPr marL="457200" indent="-457200"/>
            <a:endParaRPr lang="en-US" dirty="0" smtClean="0">
              <a:solidFill>
                <a:srgbClr val="660033"/>
              </a:solidFill>
              <a:latin typeface="Times New Roman" pitchFamily="18" charset="0"/>
              <a:cs typeface="Times New Roman" pitchFamily="18" charset="0"/>
            </a:endParaRPr>
          </a:p>
          <a:p>
            <a:pPr marL="457200" indent="-457200">
              <a:buAutoNum type="arabicPeriod" startAt="8"/>
            </a:pPr>
            <a:r>
              <a:rPr lang="en-US" b="1" u="sng" dirty="0" smtClean="0">
                <a:solidFill>
                  <a:srgbClr val="660033"/>
                </a:solidFill>
                <a:latin typeface="Times New Roman" pitchFamily="18" charset="0"/>
                <a:cs typeface="Times New Roman" pitchFamily="18" charset="0"/>
              </a:rPr>
              <a:t>Accumulated Loss </a:t>
            </a:r>
            <a:r>
              <a:rPr lang="en-US" dirty="0" smtClean="0">
                <a:solidFill>
                  <a:srgbClr val="660033"/>
                </a:solidFill>
                <a:latin typeface="Times New Roman" pitchFamily="18" charset="0"/>
                <a:cs typeface="Times New Roman" pitchFamily="18" charset="0"/>
              </a:rPr>
              <a:t>– Whether in case of a company which has been registered for a period not less than five years , its accumulated losses at the end of the financial year are not less than fifty percent of its net worth and whether it has incurred cash losses in such financial year and in the immediately preceding financial year.  </a:t>
            </a:r>
          </a:p>
          <a:p>
            <a:pPr marL="457200" indent="-457200">
              <a:buAutoNum type="arabicPeriod" startAt="8"/>
            </a:pPr>
            <a:endParaRPr lang="en-US" dirty="0" smtClean="0">
              <a:solidFill>
                <a:srgbClr val="660033"/>
              </a:solidFill>
              <a:latin typeface="Times New Roman" pitchFamily="18" charset="0"/>
              <a:cs typeface="Times New Roman" pitchFamily="18" charset="0"/>
            </a:endParaRPr>
          </a:p>
          <a:p>
            <a:pPr marL="457200" indent="-457200"/>
            <a:endParaRPr lang="en-US" b="1" u="sng" dirty="0" smtClean="0">
              <a:solidFill>
                <a:srgbClr val="660033"/>
              </a:solidFill>
              <a:latin typeface="Times New Roman" pitchFamily="18" charset="0"/>
              <a:cs typeface="Times New Roman" pitchFamily="18" charset="0"/>
            </a:endParaRPr>
          </a:p>
          <a:p>
            <a:pPr marL="457200" indent="-457200">
              <a:buAutoNum type="arabicPeriod" startAt="9"/>
            </a:pPr>
            <a:r>
              <a:rPr lang="en-US" b="1" u="sng" dirty="0" smtClean="0">
                <a:solidFill>
                  <a:srgbClr val="660033"/>
                </a:solidFill>
                <a:latin typeface="Times New Roman" pitchFamily="18" charset="0"/>
                <a:cs typeface="Times New Roman" pitchFamily="18" charset="0"/>
              </a:rPr>
              <a:t>Default in payment dues to Financial institutions, Guarantee for Loans, Term Loans applied for purpose for which obtained and Frauds.</a:t>
            </a:r>
          </a:p>
          <a:p>
            <a:pPr marL="457200" indent="-457200">
              <a:buAutoNum type="arabicPeriod" startAt="8"/>
            </a:pPr>
            <a:endParaRPr lang="en-US" dirty="0" smtClean="0">
              <a:solidFill>
                <a:srgbClr val="660033"/>
              </a:solidFill>
              <a:latin typeface="Times New Roman" pitchFamily="18" charset="0"/>
              <a:cs typeface="Times New Roman" pitchFamily="18" charset="0"/>
            </a:endParaRPr>
          </a:p>
          <a:p>
            <a:pPr marL="457200" indent="-457200">
              <a:buAutoNum type="arabicPeriod"/>
            </a:pPr>
            <a:endParaRPr lang="en-US" sz="2400" dirty="0" smtClean="0">
              <a:solidFill>
                <a:srgbClr val="002060"/>
              </a:solidFill>
              <a:latin typeface="Bodoni MT" pitchFamily="18" charset="0"/>
            </a:endParaRPr>
          </a:p>
          <a:p>
            <a:pPr marL="457200" indent="-457200">
              <a:buAutoNum type="arabicPeriod"/>
            </a:pPr>
            <a:endParaRPr lang="en-US" sz="2400" dirty="0" smtClean="0">
              <a:solidFill>
                <a:srgbClr val="002060"/>
              </a:solidFill>
              <a:latin typeface="Bodoni MT" pitchFamily="18" charset="0"/>
            </a:endParaRPr>
          </a:p>
          <a:p>
            <a:pPr marL="457200" indent="-457200">
              <a:buAutoNum type="arabicPeriod"/>
            </a:pPr>
            <a:endParaRPr lang="en-US" sz="2400" dirty="0" smtClean="0">
              <a:solidFill>
                <a:srgbClr val="002060"/>
              </a:solidFill>
              <a:latin typeface="Bodoni MT" pitchFamily="18" charset="0"/>
            </a:endParaRPr>
          </a:p>
          <a:p>
            <a:pPr marL="457200" indent="-457200">
              <a:buAutoNum type="arabicPeriod"/>
            </a:pPr>
            <a:endParaRPr lang="en-US" sz="2400" dirty="0" smtClean="0">
              <a:solidFill>
                <a:srgbClr val="002060"/>
              </a:solidFill>
              <a:latin typeface="Bodoni MT" pitchFamily="18" charset="0"/>
            </a:endParaRPr>
          </a:p>
          <a:p>
            <a:endParaRPr lang="en-US" sz="2400" dirty="0" smtClean="0">
              <a:solidFill>
                <a:srgbClr val="002060"/>
              </a:solidFill>
              <a:latin typeface="Bodoni MT" pitchFamily="18" charset="0"/>
            </a:endParaRPr>
          </a:p>
          <a:p>
            <a:endParaRPr lang="en-US" sz="2000" dirty="0">
              <a:solidFill>
                <a:srgbClr val="002060"/>
              </a:solidFill>
              <a:latin typeface="Bodoni MT" pitchFamily="18" charset="0"/>
            </a:endParaRPr>
          </a:p>
        </p:txBody>
      </p:sp>
    </p:spTree>
  </p:cSld>
  <p:clrMapOvr>
    <a:masterClrMapping/>
  </p:clrMapOvr>
  <p:transition>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6781800" cy="609600"/>
          </a:xfrm>
        </p:spPr>
        <p:txBody>
          <a:bodyPr>
            <a:normAutofit/>
          </a:bodyPr>
          <a:lstStyle/>
          <a:p>
            <a:r>
              <a:rPr lang="en-US" sz="1800" b="1" dirty="0" smtClean="0"/>
              <a:t>Companies (Auditor’s Report) Order</a:t>
            </a:r>
            <a:br>
              <a:rPr lang="en-US" sz="1800" b="1" dirty="0" smtClean="0"/>
            </a:br>
            <a:r>
              <a:rPr lang="en-US" sz="1000" b="1" dirty="0" smtClean="0"/>
              <a:t>CARO 2015</a:t>
            </a:r>
            <a:endParaRPr lang="en-US" sz="1800" b="1" dirty="0"/>
          </a:p>
        </p:txBody>
      </p:sp>
      <p:sp>
        <p:nvSpPr>
          <p:cNvPr id="6" name="TextBox 5"/>
          <p:cNvSpPr txBox="1"/>
          <p:nvPr/>
        </p:nvSpPr>
        <p:spPr>
          <a:xfrm>
            <a:off x="76200" y="-152400"/>
            <a:ext cx="8534400" cy="9664184"/>
          </a:xfrm>
          <a:prstGeom prst="rect">
            <a:avLst/>
          </a:prstGeom>
          <a:noFill/>
        </p:spPr>
        <p:txBody>
          <a:bodyPr wrap="square" rtlCol="0">
            <a:spAutoFit/>
          </a:bodyPr>
          <a:lstStyle/>
          <a:p>
            <a:pPr marL="457200" indent="-457200"/>
            <a:endParaRPr lang="en-US" sz="2000" dirty="0" smtClean="0">
              <a:solidFill>
                <a:srgbClr val="002060"/>
              </a:solidFill>
              <a:latin typeface="Bodoni MT" pitchFamily="18" charset="0"/>
            </a:endParaRPr>
          </a:p>
          <a:p>
            <a:pPr marL="457200" indent="-457200">
              <a:buAutoNum type="arabicPeriod"/>
            </a:pPr>
            <a:endParaRPr lang="en-US" sz="2000" dirty="0" smtClean="0">
              <a:solidFill>
                <a:srgbClr val="002060"/>
              </a:solidFill>
              <a:latin typeface="Bodoni MT" pitchFamily="18" charset="0"/>
            </a:endParaRPr>
          </a:p>
          <a:p>
            <a:pPr marL="457200" indent="-457200"/>
            <a:r>
              <a:rPr lang="en-US" sz="2000" dirty="0" smtClean="0">
                <a:solidFill>
                  <a:srgbClr val="002060"/>
                </a:solidFill>
                <a:latin typeface="Bodoni MT" pitchFamily="18" charset="0"/>
              </a:rPr>
              <a:t>       </a:t>
            </a:r>
          </a:p>
          <a:p>
            <a:pPr marL="457200" indent="-457200"/>
            <a:endParaRPr lang="en-US" dirty="0" smtClean="0">
              <a:solidFill>
                <a:srgbClr val="660033"/>
              </a:solidFill>
              <a:latin typeface="Times New Roman" pitchFamily="18" charset="0"/>
              <a:cs typeface="Times New Roman" pitchFamily="18" charset="0"/>
            </a:endParaRPr>
          </a:p>
          <a:p>
            <a:pPr marL="457200" indent="-457200"/>
            <a:r>
              <a:rPr lang="en-US" dirty="0" smtClean="0">
                <a:solidFill>
                  <a:srgbClr val="660033"/>
                </a:solidFill>
                <a:latin typeface="Times New Roman" pitchFamily="18" charset="0"/>
                <a:cs typeface="Times New Roman" pitchFamily="18" charset="0"/>
              </a:rPr>
              <a:t>         </a:t>
            </a:r>
            <a:r>
              <a:rPr lang="en-US" b="1" u="sng" dirty="0" smtClean="0">
                <a:solidFill>
                  <a:srgbClr val="660033"/>
                </a:solidFill>
                <a:latin typeface="Times New Roman" pitchFamily="18" charset="0"/>
                <a:cs typeface="Times New Roman" pitchFamily="18" charset="0"/>
              </a:rPr>
              <a:t>Liabilities of Statutory Auditors in case of Non Compliance</a:t>
            </a:r>
          </a:p>
          <a:p>
            <a:pPr marL="457200" indent="-457200"/>
            <a:endParaRPr lang="en-US" u="sng" dirty="0" smtClean="0">
              <a:solidFill>
                <a:srgbClr val="660033"/>
              </a:solidFill>
              <a:latin typeface="Times New Roman" pitchFamily="18" charset="0"/>
              <a:cs typeface="Times New Roman" pitchFamily="18" charset="0"/>
            </a:endParaRPr>
          </a:p>
          <a:p>
            <a:pPr marL="457200" indent="-457200"/>
            <a:r>
              <a:rPr lang="en-US" dirty="0" smtClean="0">
                <a:solidFill>
                  <a:srgbClr val="660033"/>
                </a:solidFill>
                <a:latin typeface="Times New Roman" pitchFamily="18" charset="0"/>
                <a:cs typeface="Times New Roman" pitchFamily="18" charset="0"/>
              </a:rPr>
              <a:t>   The Central Government in consultation with the National Financial</a:t>
            </a:r>
          </a:p>
          <a:p>
            <a:pPr marL="457200" indent="-457200"/>
            <a:r>
              <a:rPr lang="en-US" dirty="0" smtClean="0">
                <a:solidFill>
                  <a:srgbClr val="660033"/>
                </a:solidFill>
                <a:latin typeface="Times New Roman" pitchFamily="18" charset="0"/>
                <a:cs typeface="Times New Roman" pitchFamily="18" charset="0"/>
              </a:rPr>
              <a:t>   Reporting Authority, by general or special order, direct, in respect of such</a:t>
            </a:r>
          </a:p>
          <a:p>
            <a:pPr marL="457200" indent="-457200"/>
            <a:r>
              <a:rPr lang="en-US" dirty="0" smtClean="0">
                <a:solidFill>
                  <a:srgbClr val="660033"/>
                </a:solidFill>
                <a:latin typeface="Times New Roman" pitchFamily="18" charset="0"/>
                <a:cs typeface="Times New Roman" pitchFamily="18" charset="0"/>
              </a:rPr>
              <a:t>   class or description of companies, as may be specified in the order, that he</a:t>
            </a:r>
          </a:p>
          <a:p>
            <a:pPr marL="457200" indent="-457200"/>
            <a:r>
              <a:rPr lang="en-US" dirty="0" smtClean="0">
                <a:solidFill>
                  <a:srgbClr val="660033"/>
                </a:solidFill>
                <a:latin typeface="Times New Roman" pitchFamily="18" charset="0"/>
                <a:cs typeface="Times New Roman" pitchFamily="18" charset="0"/>
              </a:rPr>
              <a:t>   auditor’s  report shall also include a statement of such matters as may be</a:t>
            </a:r>
          </a:p>
          <a:p>
            <a:pPr marL="457200" indent="-457200"/>
            <a:r>
              <a:rPr lang="en-US" dirty="0" smtClean="0">
                <a:solidFill>
                  <a:srgbClr val="660033"/>
                </a:solidFill>
                <a:latin typeface="Times New Roman" pitchFamily="18" charset="0"/>
                <a:cs typeface="Times New Roman" pitchFamily="18" charset="0"/>
              </a:rPr>
              <a:t>   specified therein. </a:t>
            </a:r>
          </a:p>
          <a:p>
            <a:pPr marL="457200" indent="-457200"/>
            <a:endParaRPr lang="en-US" dirty="0" smtClean="0">
              <a:solidFill>
                <a:srgbClr val="660033"/>
              </a:solidFill>
              <a:latin typeface="Times New Roman" pitchFamily="18" charset="0"/>
              <a:cs typeface="Times New Roman" pitchFamily="18" charset="0"/>
            </a:endParaRPr>
          </a:p>
          <a:p>
            <a:pPr marL="457200" indent="-457200"/>
            <a:r>
              <a:rPr lang="en-US" dirty="0" smtClean="0">
                <a:solidFill>
                  <a:srgbClr val="660033"/>
                </a:solidFill>
                <a:latin typeface="Times New Roman" pitchFamily="18" charset="0"/>
                <a:cs typeface="Times New Roman" pitchFamily="18" charset="0"/>
              </a:rPr>
              <a:t>     Punishment for Contravention:</a:t>
            </a:r>
          </a:p>
          <a:p>
            <a:pPr marL="457200" indent="-457200"/>
            <a:endParaRPr lang="en-US" sz="2000" dirty="0" smtClean="0">
              <a:solidFill>
                <a:srgbClr val="002060"/>
              </a:solidFill>
              <a:latin typeface="Bodoni MT" pitchFamily="18" charset="0"/>
            </a:endParaRPr>
          </a:p>
          <a:p>
            <a:pPr marL="457200" indent="-457200"/>
            <a:r>
              <a:rPr lang="en-US" dirty="0" smtClean="0">
                <a:solidFill>
                  <a:srgbClr val="660033"/>
                </a:solidFill>
                <a:latin typeface="Times New Roman" pitchFamily="18" charset="0"/>
                <a:cs typeface="Times New Roman" pitchFamily="18" charset="0"/>
              </a:rPr>
              <a:t>  </a:t>
            </a:r>
            <a:r>
              <a:rPr lang="en-US" b="1" dirty="0" smtClean="0">
                <a:solidFill>
                  <a:srgbClr val="660033"/>
                </a:solidFill>
                <a:latin typeface="Times New Roman" pitchFamily="18" charset="0"/>
                <a:cs typeface="Times New Roman" pitchFamily="18" charset="0"/>
              </a:rPr>
              <a:t>Sec. 147 (2) </a:t>
            </a:r>
            <a:r>
              <a:rPr lang="en-US" dirty="0" smtClean="0">
                <a:solidFill>
                  <a:srgbClr val="660033"/>
                </a:solidFill>
                <a:latin typeface="Times New Roman" pitchFamily="18" charset="0"/>
                <a:cs typeface="Times New Roman" pitchFamily="18" charset="0"/>
              </a:rPr>
              <a:t>-  If an auditor of company contravenes any of the provisions , the</a:t>
            </a:r>
          </a:p>
          <a:p>
            <a:pPr marL="457200" indent="-457200"/>
            <a:r>
              <a:rPr lang="en-US" dirty="0" smtClean="0">
                <a:solidFill>
                  <a:srgbClr val="660033"/>
                </a:solidFill>
                <a:latin typeface="Times New Roman" pitchFamily="18" charset="0"/>
                <a:cs typeface="Times New Roman" pitchFamily="18" charset="0"/>
              </a:rPr>
              <a:t>   auditor shall be punishable with fine which shall not be less than Rs. 25000 but which</a:t>
            </a:r>
          </a:p>
          <a:p>
            <a:pPr marL="457200" indent="-457200"/>
            <a:r>
              <a:rPr lang="en-US" dirty="0" smtClean="0">
                <a:solidFill>
                  <a:srgbClr val="660033"/>
                </a:solidFill>
                <a:latin typeface="Times New Roman" pitchFamily="18" charset="0"/>
                <a:cs typeface="Times New Roman" pitchFamily="18" charset="0"/>
              </a:rPr>
              <a:t>   may be extended to Rs. 5,00,000 </a:t>
            </a:r>
            <a:r>
              <a:rPr lang="en-US" dirty="0" smtClean="0">
                <a:solidFill>
                  <a:srgbClr val="002060"/>
                </a:solidFill>
                <a:latin typeface="Bodoni MT" pitchFamily="18" charset="0"/>
              </a:rPr>
              <a:t>.</a:t>
            </a:r>
          </a:p>
          <a:p>
            <a:pPr marL="457200" indent="-457200"/>
            <a:endParaRPr lang="en-US" dirty="0" smtClean="0">
              <a:solidFill>
                <a:srgbClr val="002060"/>
              </a:solidFill>
              <a:latin typeface="Bodoni MT" pitchFamily="18" charset="0"/>
            </a:endParaRPr>
          </a:p>
          <a:p>
            <a:pPr marL="457200" indent="-457200"/>
            <a:endParaRPr lang="en-US" sz="2000" dirty="0" smtClean="0">
              <a:solidFill>
                <a:srgbClr val="002060"/>
              </a:solidFill>
              <a:latin typeface="Bodoni MT" pitchFamily="18" charset="0"/>
            </a:endParaRPr>
          </a:p>
          <a:p>
            <a:pPr marL="457200" indent="-457200"/>
            <a:r>
              <a:rPr lang="en-US" sz="2000" dirty="0" smtClean="0">
                <a:solidFill>
                  <a:srgbClr val="002060"/>
                </a:solidFill>
                <a:latin typeface="Bodoni MT" pitchFamily="18" charset="0"/>
              </a:rPr>
              <a:t> </a:t>
            </a:r>
            <a:r>
              <a:rPr lang="en-US" b="1" dirty="0" smtClean="0">
                <a:solidFill>
                  <a:srgbClr val="660033"/>
                </a:solidFill>
                <a:latin typeface="Times New Roman" pitchFamily="18" charset="0"/>
                <a:cs typeface="Times New Roman" pitchFamily="18" charset="0"/>
              </a:rPr>
              <a:t>Sec. 147 (3) </a:t>
            </a:r>
            <a:r>
              <a:rPr lang="en-US" dirty="0" smtClean="0">
                <a:solidFill>
                  <a:srgbClr val="660033"/>
                </a:solidFill>
                <a:latin typeface="Times New Roman" pitchFamily="18" charset="0"/>
                <a:cs typeface="Times New Roman" pitchFamily="18" charset="0"/>
              </a:rPr>
              <a:t>– where an auditor has been convicted under sec. 147(2), he shall be  liable to:</a:t>
            </a:r>
            <a:br>
              <a:rPr lang="en-US" dirty="0" smtClean="0">
                <a:solidFill>
                  <a:srgbClr val="660033"/>
                </a:solidFill>
                <a:latin typeface="Times New Roman" pitchFamily="18" charset="0"/>
                <a:cs typeface="Times New Roman" pitchFamily="18" charset="0"/>
              </a:rPr>
            </a:br>
            <a:r>
              <a:rPr lang="en-US" dirty="0" smtClean="0">
                <a:solidFill>
                  <a:srgbClr val="660033"/>
                </a:solidFill>
                <a:latin typeface="Times New Roman" pitchFamily="18" charset="0"/>
                <a:cs typeface="Times New Roman" pitchFamily="18" charset="0"/>
              </a:rPr>
              <a:t>(</a:t>
            </a:r>
            <a:r>
              <a:rPr lang="en-US" dirty="0" err="1" smtClean="0">
                <a:solidFill>
                  <a:srgbClr val="660033"/>
                </a:solidFill>
                <a:latin typeface="Times New Roman" pitchFamily="18" charset="0"/>
                <a:cs typeface="Times New Roman" pitchFamily="18" charset="0"/>
              </a:rPr>
              <a:t>i</a:t>
            </a:r>
            <a:r>
              <a:rPr lang="en-US" dirty="0" smtClean="0">
                <a:solidFill>
                  <a:srgbClr val="660033"/>
                </a:solidFill>
                <a:latin typeface="Times New Roman" pitchFamily="18" charset="0"/>
                <a:cs typeface="Times New Roman" pitchFamily="18" charset="0"/>
              </a:rPr>
              <a:t>) refund the remuneration received by him to the company : and</a:t>
            </a:r>
            <a:br>
              <a:rPr lang="en-US" dirty="0" smtClean="0">
                <a:solidFill>
                  <a:srgbClr val="660033"/>
                </a:solidFill>
                <a:latin typeface="Times New Roman" pitchFamily="18" charset="0"/>
                <a:cs typeface="Times New Roman" pitchFamily="18" charset="0"/>
              </a:rPr>
            </a:br>
            <a:r>
              <a:rPr lang="en-US" dirty="0" smtClean="0">
                <a:solidFill>
                  <a:srgbClr val="660033"/>
                </a:solidFill>
                <a:latin typeface="Times New Roman" pitchFamily="18" charset="0"/>
                <a:cs typeface="Times New Roman" pitchFamily="18" charset="0"/>
              </a:rPr>
              <a:t>(ii) pay for damages to the company if any.</a:t>
            </a:r>
            <a:br>
              <a:rPr lang="en-US" dirty="0" smtClean="0">
                <a:solidFill>
                  <a:srgbClr val="660033"/>
                </a:solidFill>
                <a:latin typeface="Times New Roman" pitchFamily="18" charset="0"/>
                <a:cs typeface="Times New Roman" pitchFamily="18" charset="0"/>
              </a:rPr>
            </a:br>
            <a:endParaRPr lang="en-US" dirty="0" smtClean="0">
              <a:solidFill>
                <a:srgbClr val="660033"/>
              </a:solidFill>
              <a:latin typeface="Times New Roman" pitchFamily="18" charset="0"/>
              <a:cs typeface="Times New Roman" pitchFamily="18" charset="0"/>
            </a:endParaRPr>
          </a:p>
          <a:p>
            <a:pPr marL="457200" indent="-457200"/>
            <a:endParaRPr lang="en-US" dirty="0" smtClean="0">
              <a:solidFill>
                <a:srgbClr val="002060"/>
              </a:solidFill>
              <a:latin typeface="Bodoni MT" pitchFamily="18" charset="0"/>
            </a:endParaRPr>
          </a:p>
          <a:p>
            <a:pPr marL="457200" indent="-457200"/>
            <a:r>
              <a:rPr lang="en-US" sz="2000" dirty="0" smtClean="0">
                <a:solidFill>
                  <a:srgbClr val="002060"/>
                </a:solidFill>
                <a:latin typeface="Bodoni MT" pitchFamily="18" charset="0"/>
              </a:rPr>
              <a:t/>
            </a:r>
            <a:br>
              <a:rPr lang="en-US" sz="2000" dirty="0" smtClean="0">
                <a:solidFill>
                  <a:srgbClr val="002060"/>
                </a:solidFill>
                <a:latin typeface="Bodoni MT" pitchFamily="18" charset="0"/>
              </a:rPr>
            </a:br>
            <a:endParaRPr lang="en-US" sz="2400" dirty="0" smtClean="0">
              <a:solidFill>
                <a:srgbClr val="002060"/>
              </a:solidFill>
              <a:latin typeface="Bodoni MT" pitchFamily="18" charset="0"/>
            </a:endParaRPr>
          </a:p>
          <a:p>
            <a:pPr marL="457200" indent="-457200">
              <a:buAutoNum type="arabicPeriod"/>
            </a:pPr>
            <a:endParaRPr lang="en-US" sz="2400" dirty="0" smtClean="0">
              <a:solidFill>
                <a:srgbClr val="002060"/>
              </a:solidFill>
              <a:latin typeface="Bodoni MT" pitchFamily="18" charset="0"/>
            </a:endParaRPr>
          </a:p>
          <a:p>
            <a:pPr marL="457200" indent="-457200">
              <a:buAutoNum type="arabicPeriod"/>
            </a:pPr>
            <a:endParaRPr lang="en-US" sz="2400" dirty="0" smtClean="0">
              <a:solidFill>
                <a:srgbClr val="002060"/>
              </a:solidFill>
              <a:latin typeface="Bodoni MT" pitchFamily="18" charset="0"/>
            </a:endParaRPr>
          </a:p>
          <a:p>
            <a:pPr marL="457200" indent="-457200">
              <a:buAutoNum type="arabicPeriod"/>
            </a:pPr>
            <a:endParaRPr lang="en-US" sz="2400" dirty="0" smtClean="0">
              <a:solidFill>
                <a:srgbClr val="002060"/>
              </a:solidFill>
              <a:latin typeface="Bodoni MT" pitchFamily="18" charset="0"/>
            </a:endParaRPr>
          </a:p>
          <a:p>
            <a:endParaRPr lang="en-US" sz="2400" dirty="0" smtClean="0">
              <a:solidFill>
                <a:srgbClr val="002060"/>
              </a:solidFill>
              <a:latin typeface="Bodoni MT" pitchFamily="18" charset="0"/>
            </a:endParaRPr>
          </a:p>
          <a:p>
            <a:endParaRPr lang="en-US" sz="2000" dirty="0">
              <a:solidFill>
                <a:srgbClr val="002060"/>
              </a:solidFill>
              <a:latin typeface="Bodoni MT" pitchFamily="18" charset="0"/>
            </a:endParaRPr>
          </a:p>
        </p:txBody>
      </p:sp>
    </p:spTree>
  </p:cSld>
  <p:clrMapOvr>
    <a:masterClrMapping/>
  </p:clrMapOvr>
  <p:transition>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6781800" cy="609600"/>
          </a:xfrm>
        </p:spPr>
        <p:txBody>
          <a:bodyPr>
            <a:normAutofit/>
          </a:bodyPr>
          <a:lstStyle/>
          <a:p>
            <a:r>
              <a:rPr lang="en-US" sz="1800" b="1" dirty="0" smtClean="0"/>
              <a:t>Companies (Auditor’s Report) Order</a:t>
            </a:r>
            <a:br>
              <a:rPr lang="en-US" sz="1800" b="1" dirty="0" smtClean="0"/>
            </a:br>
            <a:r>
              <a:rPr lang="en-US" sz="1000" b="1" dirty="0" smtClean="0"/>
              <a:t>CARO 2015</a:t>
            </a:r>
            <a:endParaRPr lang="en-US" sz="1800" b="1" dirty="0"/>
          </a:p>
        </p:txBody>
      </p:sp>
      <p:sp>
        <p:nvSpPr>
          <p:cNvPr id="6" name="TextBox 5"/>
          <p:cNvSpPr txBox="1"/>
          <p:nvPr/>
        </p:nvSpPr>
        <p:spPr>
          <a:xfrm>
            <a:off x="76200" y="-152400"/>
            <a:ext cx="8534400" cy="6001643"/>
          </a:xfrm>
          <a:prstGeom prst="rect">
            <a:avLst/>
          </a:prstGeom>
          <a:noFill/>
        </p:spPr>
        <p:txBody>
          <a:bodyPr wrap="square" rtlCol="0">
            <a:spAutoFit/>
          </a:bodyPr>
          <a:lstStyle/>
          <a:p>
            <a:pPr marL="457200" indent="-457200"/>
            <a:endParaRPr lang="en-US" sz="2000" dirty="0" smtClean="0">
              <a:solidFill>
                <a:srgbClr val="002060"/>
              </a:solidFill>
              <a:latin typeface="Bodoni MT" pitchFamily="18" charset="0"/>
            </a:endParaRPr>
          </a:p>
          <a:p>
            <a:pPr marL="457200" indent="-457200">
              <a:buAutoNum type="arabicPeriod"/>
            </a:pPr>
            <a:endParaRPr lang="en-US" sz="2000" dirty="0" smtClean="0">
              <a:solidFill>
                <a:srgbClr val="002060"/>
              </a:solidFill>
              <a:latin typeface="Bodoni MT" pitchFamily="18" charset="0"/>
            </a:endParaRPr>
          </a:p>
          <a:p>
            <a:pPr marL="457200" indent="-457200"/>
            <a:r>
              <a:rPr lang="en-US" sz="2000" dirty="0" smtClean="0">
                <a:solidFill>
                  <a:srgbClr val="002060"/>
                </a:solidFill>
                <a:latin typeface="Bodoni MT" pitchFamily="18" charset="0"/>
              </a:rPr>
              <a:t>       </a:t>
            </a:r>
          </a:p>
          <a:p>
            <a:pPr marL="457200" indent="-457200"/>
            <a:endParaRPr lang="en-US" sz="2000" dirty="0" smtClean="0">
              <a:solidFill>
                <a:srgbClr val="002060"/>
              </a:solidFill>
              <a:latin typeface="Bodoni MT" pitchFamily="18" charset="0"/>
            </a:endParaRPr>
          </a:p>
          <a:p>
            <a:pPr marL="457200" indent="-457200"/>
            <a:r>
              <a:rPr lang="en-US" dirty="0" smtClean="0">
                <a:solidFill>
                  <a:srgbClr val="660033"/>
                </a:solidFill>
                <a:latin typeface="Times New Roman" pitchFamily="18" charset="0"/>
                <a:cs typeface="Times New Roman" pitchFamily="18" charset="0"/>
              </a:rPr>
              <a:t/>
            </a:r>
            <a:br>
              <a:rPr lang="en-US" dirty="0" smtClean="0">
                <a:solidFill>
                  <a:srgbClr val="660033"/>
                </a:solidFill>
                <a:latin typeface="Times New Roman" pitchFamily="18" charset="0"/>
                <a:cs typeface="Times New Roman" pitchFamily="18" charset="0"/>
              </a:rPr>
            </a:br>
            <a:endParaRPr lang="en-US" dirty="0" smtClean="0">
              <a:solidFill>
                <a:srgbClr val="660033"/>
              </a:solidFill>
              <a:latin typeface="Times New Roman" pitchFamily="18" charset="0"/>
              <a:cs typeface="Times New Roman" pitchFamily="18" charset="0"/>
            </a:endParaRPr>
          </a:p>
          <a:p>
            <a:pPr marL="457200" indent="-457200"/>
            <a:r>
              <a:rPr lang="en-US" b="1" dirty="0" smtClean="0">
                <a:solidFill>
                  <a:srgbClr val="660033"/>
                </a:solidFill>
                <a:latin typeface="Times New Roman" pitchFamily="18" charset="0"/>
                <a:cs typeface="Times New Roman" pitchFamily="18" charset="0"/>
              </a:rPr>
              <a:t> Sec. 147 (5) </a:t>
            </a:r>
            <a:r>
              <a:rPr lang="en-US" dirty="0" smtClean="0">
                <a:solidFill>
                  <a:srgbClr val="660033"/>
                </a:solidFill>
                <a:latin typeface="Times New Roman" pitchFamily="18" charset="0"/>
                <a:cs typeface="Times New Roman" pitchFamily="18" charset="0"/>
              </a:rPr>
              <a:t>– where in case of audit of a company being conducted by an audit firm, it is proved that partner or partners of the audit firm has acted in a fraudulent manner or abetted in any fraud by, or in relation to or by, the company or its directors , the liability whether civil or criminal as provided in this act or in any other act for the time being in force, for such act shall be of partner or partners concerned of the audit firm and of the firm jointly and severally. </a:t>
            </a:r>
          </a:p>
          <a:p>
            <a:pPr marL="457200" indent="-457200"/>
            <a:r>
              <a:rPr lang="en-US" sz="2000" dirty="0" smtClean="0">
                <a:solidFill>
                  <a:srgbClr val="002060"/>
                </a:solidFill>
                <a:latin typeface="Bodoni MT" pitchFamily="18" charset="0"/>
              </a:rPr>
              <a:t/>
            </a:r>
            <a:br>
              <a:rPr lang="en-US" sz="2000" dirty="0" smtClean="0">
                <a:solidFill>
                  <a:srgbClr val="002060"/>
                </a:solidFill>
                <a:latin typeface="Bodoni MT" pitchFamily="18" charset="0"/>
              </a:rPr>
            </a:br>
            <a:endParaRPr lang="en-US" sz="2400" dirty="0" smtClean="0">
              <a:solidFill>
                <a:srgbClr val="002060"/>
              </a:solidFill>
              <a:latin typeface="Bodoni MT" pitchFamily="18" charset="0"/>
            </a:endParaRPr>
          </a:p>
          <a:p>
            <a:pPr marL="457200" indent="-457200">
              <a:buAutoNum type="arabicPeriod"/>
            </a:pPr>
            <a:endParaRPr lang="en-US" sz="2400" dirty="0" smtClean="0">
              <a:solidFill>
                <a:srgbClr val="002060"/>
              </a:solidFill>
              <a:latin typeface="Bodoni MT" pitchFamily="18" charset="0"/>
            </a:endParaRPr>
          </a:p>
          <a:p>
            <a:pPr marL="457200" indent="-457200">
              <a:buAutoNum type="arabicPeriod"/>
            </a:pPr>
            <a:endParaRPr lang="en-US" sz="2400" dirty="0" smtClean="0">
              <a:solidFill>
                <a:srgbClr val="002060"/>
              </a:solidFill>
              <a:latin typeface="Bodoni MT" pitchFamily="18" charset="0"/>
            </a:endParaRPr>
          </a:p>
          <a:p>
            <a:pPr marL="457200" indent="-457200">
              <a:buAutoNum type="arabicPeriod"/>
            </a:pPr>
            <a:endParaRPr lang="en-US" sz="2400" dirty="0" smtClean="0">
              <a:solidFill>
                <a:srgbClr val="002060"/>
              </a:solidFill>
              <a:latin typeface="Bodoni MT" pitchFamily="18" charset="0"/>
            </a:endParaRPr>
          </a:p>
          <a:p>
            <a:endParaRPr lang="en-US" sz="2400" dirty="0" smtClean="0">
              <a:solidFill>
                <a:srgbClr val="002060"/>
              </a:solidFill>
              <a:latin typeface="Bodoni MT" pitchFamily="18" charset="0"/>
            </a:endParaRPr>
          </a:p>
          <a:p>
            <a:endParaRPr lang="en-US" sz="2000" dirty="0">
              <a:solidFill>
                <a:srgbClr val="002060"/>
              </a:solidFill>
              <a:latin typeface="Bodoni MT" pitchFamily="18" charset="0"/>
            </a:endParaRPr>
          </a:p>
        </p:txBody>
      </p:sp>
    </p:spTree>
  </p:cSld>
  <p:clrMapOvr>
    <a:masterClrMapping/>
  </p:clrMapOvr>
  <p:transition>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143000"/>
          </a:xfrm>
        </p:spPr>
        <p:txBody>
          <a:bodyPr>
            <a:noAutofit/>
          </a:bodyPr>
          <a:lstStyle/>
          <a:p>
            <a:r>
              <a:rPr lang="en-US" sz="2800" b="1" dirty="0" smtClean="0"/>
              <a:t>Elements of Audit Report</a:t>
            </a:r>
            <a:endParaRPr lang="en-US" sz="2400" b="1" dirty="0"/>
          </a:p>
        </p:txBody>
      </p:sp>
      <p:sp>
        <p:nvSpPr>
          <p:cNvPr id="12" name="TextBox 11"/>
          <p:cNvSpPr txBox="1"/>
          <p:nvPr/>
        </p:nvSpPr>
        <p:spPr>
          <a:xfrm>
            <a:off x="381000" y="1973282"/>
            <a:ext cx="7543800" cy="5909310"/>
          </a:xfrm>
          <a:prstGeom prst="rect">
            <a:avLst/>
          </a:prstGeom>
          <a:noFill/>
        </p:spPr>
        <p:txBody>
          <a:bodyPr wrap="square" rtlCol="0">
            <a:spAutoFit/>
          </a:bodyPr>
          <a:lstStyle/>
          <a:p>
            <a:pPr>
              <a:buFont typeface="Wingdings" pitchFamily="2" charset="2"/>
              <a:buChar char="q"/>
            </a:pPr>
            <a:r>
              <a:rPr lang="en-US" dirty="0" smtClean="0">
                <a:solidFill>
                  <a:srgbClr val="660033"/>
                </a:solidFill>
                <a:latin typeface="Times New Roman" pitchFamily="18" charset="0"/>
                <a:cs typeface="Times New Roman" pitchFamily="18" charset="0"/>
              </a:rPr>
              <a:t>  </a:t>
            </a:r>
            <a:r>
              <a:rPr lang="en-US" b="1" u="sng" dirty="0" smtClean="0">
                <a:solidFill>
                  <a:srgbClr val="660033"/>
                </a:solidFill>
                <a:latin typeface="Times New Roman" pitchFamily="18" charset="0"/>
                <a:cs typeface="Times New Roman" pitchFamily="18" charset="0"/>
              </a:rPr>
              <a:t>Title</a:t>
            </a:r>
            <a:r>
              <a:rPr lang="en-US" dirty="0" smtClean="0">
                <a:solidFill>
                  <a:srgbClr val="660033"/>
                </a:solidFill>
                <a:latin typeface="Times New Roman" pitchFamily="18" charset="0"/>
                <a:cs typeface="Times New Roman" pitchFamily="18" charset="0"/>
              </a:rPr>
              <a:t> – It shall clearly indicate that it is an ‘Independent audit report’ </a:t>
            </a:r>
          </a:p>
          <a:p>
            <a:r>
              <a:rPr lang="en-US" dirty="0" smtClean="0">
                <a:solidFill>
                  <a:srgbClr val="660033"/>
                </a:solidFill>
                <a:latin typeface="Times New Roman" pitchFamily="18" charset="0"/>
                <a:cs typeface="Times New Roman" pitchFamily="18" charset="0"/>
              </a:rPr>
              <a:t>     distinguishing from report report issued by other persons.</a:t>
            </a:r>
          </a:p>
          <a:p>
            <a:endParaRPr lang="en-US" dirty="0" smtClean="0">
              <a:solidFill>
                <a:srgbClr val="660033"/>
              </a:solidFill>
              <a:latin typeface="Times New Roman" pitchFamily="18" charset="0"/>
              <a:cs typeface="Times New Roman" pitchFamily="18" charset="0"/>
            </a:endParaRPr>
          </a:p>
          <a:p>
            <a:pPr>
              <a:buFont typeface="Wingdings" pitchFamily="2" charset="2"/>
              <a:buChar char="q"/>
            </a:pPr>
            <a:r>
              <a:rPr lang="en-US" dirty="0" smtClean="0">
                <a:solidFill>
                  <a:srgbClr val="660033"/>
                </a:solidFill>
                <a:latin typeface="Times New Roman" pitchFamily="18" charset="0"/>
                <a:cs typeface="Times New Roman" pitchFamily="18" charset="0"/>
              </a:rPr>
              <a:t>  </a:t>
            </a:r>
            <a:r>
              <a:rPr lang="en-US" b="1" u="sng" dirty="0" smtClean="0">
                <a:solidFill>
                  <a:srgbClr val="660033"/>
                </a:solidFill>
                <a:latin typeface="Times New Roman" pitchFamily="18" charset="0"/>
                <a:cs typeface="Times New Roman" pitchFamily="18" charset="0"/>
              </a:rPr>
              <a:t>Addresses</a:t>
            </a:r>
            <a:r>
              <a:rPr lang="en-US" dirty="0" smtClean="0">
                <a:solidFill>
                  <a:srgbClr val="660033"/>
                </a:solidFill>
                <a:latin typeface="Times New Roman" pitchFamily="18" charset="0"/>
                <a:cs typeface="Times New Roman" pitchFamily="18" charset="0"/>
              </a:rPr>
              <a:t> – It shall be addressed to the person as per circumstances of his</a:t>
            </a:r>
          </a:p>
          <a:p>
            <a:r>
              <a:rPr lang="en-US" dirty="0" smtClean="0">
                <a:solidFill>
                  <a:srgbClr val="660033"/>
                </a:solidFill>
                <a:latin typeface="Times New Roman" pitchFamily="18" charset="0"/>
                <a:cs typeface="Times New Roman" pitchFamily="18" charset="0"/>
              </a:rPr>
              <a:t>     engagement like members/shareholders or those changed with governance.</a:t>
            </a:r>
          </a:p>
          <a:p>
            <a:endParaRPr lang="en-US" dirty="0" smtClean="0">
              <a:solidFill>
                <a:srgbClr val="660033"/>
              </a:solidFill>
              <a:latin typeface="Times New Roman" pitchFamily="18" charset="0"/>
              <a:cs typeface="Times New Roman" pitchFamily="18" charset="0"/>
            </a:endParaRPr>
          </a:p>
          <a:p>
            <a:pPr>
              <a:buFont typeface="Wingdings" pitchFamily="2" charset="2"/>
              <a:buChar char="q"/>
            </a:pPr>
            <a:r>
              <a:rPr lang="en-US" dirty="0" smtClean="0">
                <a:solidFill>
                  <a:srgbClr val="660033"/>
                </a:solidFill>
                <a:latin typeface="Times New Roman" pitchFamily="18" charset="0"/>
                <a:cs typeface="Times New Roman" pitchFamily="18" charset="0"/>
              </a:rPr>
              <a:t>  </a:t>
            </a:r>
            <a:r>
              <a:rPr lang="en-US" b="1" u="sng" dirty="0" smtClean="0">
                <a:solidFill>
                  <a:srgbClr val="660033"/>
                </a:solidFill>
                <a:latin typeface="Times New Roman" pitchFamily="18" charset="0"/>
                <a:cs typeface="Times New Roman" pitchFamily="18" charset="0"/>
              </a:rPr>
              <a:t>Introductory Paragraph</a:t>
            </a:r>
            <a:r>
              <a:rPr lang="en-US" dirty="0" smtClean="0">
                <a:solidFill>
                  <a:srgbClr val="660033"/>
                </a:solidFill>
                <a:latin typeface="Times New Roman" pitchFamily="18" charset="0"/>
                <a:cs typeface="Times New Roman" pitchFamily="18" charset="0"/>
              </a:rPr>
              <a:t> – It shall include title of each component of </a:t>
            </a:r>
          </a:p>
          <a:p>
            <a:r>
              <a:rPr lang="en-US" dirty="0" smtClean="0">
                <a:solidFill>
                  <a:srgbClr val="660033"/>
                </a:solidFill>
                <a:latin typeface="Times New Roman" pitchFamily="18" charset="0"/>
                <a:cs typeface="Times New Roman" pitchFamily="18" charset="0"/>
              </a:rPr>
              <a:t>      financial statement, accounting policies &amp; explanatory information and the  </a:t>
            </a:r>
          </a:p>
          <a:p>
            <a:r>
              <a:rPr lang="en-US" dirty="0" smtClean="0">
                <a:solidFill>
                  <a:srgbClr val="660033"/>
                </a:solidFill>
                <a:latin typeface="Times New Roman" pitchFamily="18" charset="0"/>
                <a:cs typeface="Times New Roman" pitchFamily="18" charset="0"/>
              </a:rPr>
              <a:t>      fact that financial statements have been audited.</a:t>
            </a:r>
          </a:p>
          <a:p>
            <a:endParaRPr lang="en-US" dirty="0" smtClean="0">
              <a:solidFill>
                <a:srgbClr val="660033"/>
              </a:solidFill>
              <a:latin typeface="Times New Roman" pitchFamily="18" charset="0"/>
              <a:cs typeface="Times New Roman" pitchFamily="18" charset="0"/>
            </a:endParaRPr>
          </a:p>
          <a:p>
            <a:pPr>
              <a:buFont typeface="Wingdings" pitchFamily="2" charset="2"/>
              <a:buChar char="q"/>
            </a:pPr>
            <a:r>
              <a:rPr lang="en-US" dirty="0" smtClean="0">
                <a:solidFill>
                  <a:srgbClr val="660033"/>
                </a:solidFill>
                <a:latin typeface="Times New Roman" pitchFamily="18" charset="0"/>
                <a:cs typeface="Times New Roman" pitchFamily="18" charset="0"/>
              </a:rPr>
              <a:t>  </a:t>
            </a:r>
            <a:r>
              <a:rPr lang="en-US" b="1" u="sng" dirty="0" smtClean="0">
                <a:solidFill>
                  <a:srgbClr val="660033"/>
                </a:solidFill>
                <a:latin typeface="Times New Roman" pitchFamily="18" charset="0"/>
                <a:cs typeface="Times New Roman" pitchFamily="18" charset="0"/>
              </a:rPr>
              <a:t>Management’s Responsibility for Financial Statement</a:t>
            </a:r>
            <a:r>
              <a:rPr lang="en-US" dirty="0" smtClean="0">
                <a:solidFill>
                  <a:srgbClr val="660033"/>
                </a:solidFill>
                <a:latin typeface="Times New Roman" pitchFamily="18" charset="0"/>
                <a:cs typeface="Times New Roman" pitchFamily="18" charset="0"/>
              </a:rPr>
              <a:t> – It is described</a:t>
            </a:r>
          </a:p>
          <a:p>
            <a:r>
              <a:rPr lang="en-US" dirty="0" smtClean="0">
                <a:solidFill>
                  <a:srgbClr val="660033"/>
                </a:solidFill>
                <a:latin typeface="Times New Roman" pitchFamily="18" charset="0"/>
                <a:cs typeface="Times New Roman" pitchFamily="18" charset="0"/>
              </a:rPr>
              <a:t>      that management is responsible for preparation of financial statements as</a:t>
            </a:r>
          </a:p>
          <a:p>
            <a:r>
              <a:rPr lang="en-US" dirty="0" smtClean="0">
                <a:solidFill>
                  <a:srgbClr val="660033"/>
                </a:solidFill>
                <a:latin typeface="Times New Roman" pitchFamily="18" charset="0"/>
                <a:cs typeface="Times New Roman" pitchFamily="18" charset="0"/>
              </a:rPr>
              <a:t>      per financial reporting frame work. </a:t>
            </a:r>
          </a:p>
          <a:p>
            <a:endParaRPr lang="en-US" dirty="0" smtClean="0">
              <a:solidFill>
                <a:srgbClr val="660033"/>
              </a:solidFill>
              <a:latin typeface="Times New Roman" pitchFamily="18" charset="0"/>
              <a:cs typeface="Times New Roman" pitchFamily="18" charset="0"/>
            </a:endParaRPr>
          </a:p>
          <a:p>
            <a:pPr>
              <a:buFont typeface="Wingdings" pitchFamily="2" charset="2"/>
              <a:buChar char="q"/>
            </a:pPr>
            <a:r>
              <a:rPr lang="en-US" dirty="0" smtClean="0">
                <a:solidFill>
                  <a:srgbClr val="660033"/>
                </a:solidFill>
                <a:latin typeface="Times New Roman" pitchFamily="18" charset="0"/>
                <a:cs typeface="Times New Roman" pitchFamily="18" charset="0"/>
              </a:rPr>
              <a:t>  </a:t>
            </a:r>
            <a:r>
              <a:rPr lang="en-US" b="1" u="sng" dirty="0" smtClean="0">
                <a:solidFill>
                  <a:srgbClr val="660033"/>
                </a:solidFill>
                <a:latin typeface="Times New Roman" pitchFamily="18" charset="0"/>
                <a:cs typeface="Times New Roman" pitchFamily="18" charset="0"/>
              </a:rPr>
              <a:t>Auditor’s Responsibility</a:t>
            </a:r>
            <a:r>
              <a:rPr lang="en-US" dirty="0" smtClean="0">
                <a:solidFill>
                  <a:srgbClr val="660033"/>
                </a:solidFill>
                <a:latin typeface="Times New Roman" pitchFamily="18" charset="0"/>
                <a:cs typeface="Times New Roman" pitchFamily="18" charset="0"/>
              </a:rPr>
              <a:t> – The report shall state that responsibility of </a:t>
            </a:r>
          </a:p>
          <a:p>
            <a:r>
              <a:rPr lang="en-US" dirty="0" smtClean="0">
                <a:solidFill>
                  <a:srgbClr val="660033"/>
                </a:solidFill>
                <a:latin typeface="Times New Roman" pitchFamily="18" charset="0"/>
                <a:cs typeface="Times New Roman" pitchFamily="18" charset="0"/>
              </a:rPr>
              <a:t>     auditor is to express an opinion on financial statement on the basis of audit.  </a:t>
            </a:r>
          </a:p>
          <a:p>
            <a:endParaRPr lang="en-US" dirty="0" smtClean="0">
              <a:solidFill>
                <a:srgbClr val="660033"/>
              </a:solidFill>
              <a:latin typeface="Times New Roman" pitchFamily="18" charset="0"/>
              <a:cs typeface="Times New Roman" pitchFamily="18" charset="0"/>
            </a:endParaRPr>
          </a:p>
          <a:p>
            <a:r>
              <a:rPr lang="en-US" dirty="0" smtClean="0">
                <a:solidFill>
                  <a:srgbClr val="660033"/>
                </a:solidFill>
                <a:latin typeface="Times New Roman" pitchFamily="18" charset="0"/>
                <a:cs typeface="Times New Roman" pitchFamily="18" charset="0"/>
              </a:rPr>
              <a:t> </a:t>
            </a:r>
          </a:p>
          <a:p>
            <a:endParaRPr lang="en-US" dirty="0" smtClean="0">
              <a:solidFill>
                <a:srgbClr val="660033"/>
              </a:solidFill>
              <a:latin typeface="Times New Roman" pitchFamily="18" charset="0"/>
              <a:cs typeface="Times New Roman" pitchFamily="18" charset="0"/>
            </a:endParaRPr>
          </a:p>
          <a:p>
            <a:pPr>
              <a:buFont typeface="Wingdings" pitchFamily="2" charset="2"/>
              <a:buChar char="q"/>
            </a:pPr>
            <a:endParaRPr lang="en-US" dirty="0" smtClean="0">
              <a:solidFill>
                <a:srgbClr val="660033"/>
              </a:solidFill>
              <a:latin typeface="Times New Roman" pitchFamily="18" charset="0"/>
              <a:cs typeface="Times New Roman" pitchFamily="18" charset="0"/>
            </a:endParaRPr>
          </a:p>
          <a:p>
            <a:endParaRPr lang="en-US" dirty="0" smtClean="0">
              <a:solidFill>
                <a:srgbClr val="660033"/>
              </a:solidFill>
              <a:latin typeface="Times New Roman" pitchFamily="18" charset="0"/>
              <a:cs typeface="Times New Roman" pitchFamily="18" charset="0"/>
            </a:endParaRPr>
          </a:p>
        </p:txBody>
      </p:sp>
    </p:spTree>
  </p:cSld>
  <p:clrMapOvr>
    <a:masterClrMapping/>
  </p:clrMapOvr>
  <p:transition>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6781800" cy="609600"/>
          </a:xfrm>
        </p:spPr>
        <p:txBody>
          <a:bodyPr>
            <a:normAutofit/>
          </a:bodyPr>
          <a:lstStyle/>
          <a:p>
            <a:r>
              <a:rPr lang="en-US" sz="1800" b="1" dirty="0" smtClean="0"/>
              <a:t>Elements of Audit Report </a:t>
            </a:r>
            <a:endParaRPr lang="en-US" sz="1800" b="1" dirty="0"/>
          </a:p>
        </p:txBody>
      </p:sp>
      <p:sp>
        <p:nvSpPr>
          <p:cNvPr id="4" name="TextBox 3"/>
          <p:cNvSpPr txBox="1"/>
          <p:nvPr/>
        </p:nvSpPr>
        <p:spPr>
          <a:xfrm>
            <a:off x="381000" y="1101090"/>
            <a:ext cx="7543800" cy="4247317"/>
          </a:xfrm>
          <a:prstGeom prst="rect">
            <a:avLst/>
          </a:prstGeom>
          <a:noFill/>
        </p:spPr>
        <p:txBody>
          <a:bodyPr wrap="square" rtlCol="0">
            <a:spAutoFit/>
          </a:bodyPr>
          <a:lstStyle/>
          <a:p>
            <a:pPr>
              <a:buFont typeface="Wingdings" pitchFamily="2" charset="2"/>
              <a:buChar char="q"/>
            </a:pPr>
            <a:r>
              <a:rPr lang="en-US" dirty="0" smtClean="0">
                <a:solidFill>
                  <a:srgbClr val="660033"/>
                </a:solidFill>
                <a:latin typeface="Times New Roman" pitchFamily="18" charset="0"/>
                <a:cs typeface="Times New Roman" pitchFamily="18" charset="0"/>
              </a:rPr>
              <a:t>  </a:t>
            </a:r>
            <a:r>
              <a:rPr lang="en-US" b="1" u="sng" dirty="0" smtClean="0">
                <a:solidFill>
                  <a:srgbClr val="660033"/>
                </a:solidFill>
                <a:latin typeface="Times New Roman" pitchFamily="18" charset="0"/>
                <a:cs typeface="Times New Roman" pitchFamily="18" charset="0"/>
              </a:rPr>
              <a:t>Date and Place of Auditor’s Report</a:t>
            </a:r>
            <a:r>
              <a:rPr lang="en-US" dirty="0" smtClean="0">
                <a:solidFill>
                  <a:srgbClr val="660033"/>
                </a:solidFill>
                <a:latin typeface="Times New Roman" pitchFamily="18" charset="0"/>
                <a:cs typeface="Times New Roman" pitchFamily="18" charset="0"/>
              </a:rPr>
              <a:t> – The report shall be dated not earlier</a:t>
            </a:r>
          </a:p>
          <a:p>
            <a:r>
              <a:rPr lang="en-US" dirty="0" smtClean="0">
                <a:solidFill>
                  <a:srgbClr val="660033"/>
                </a:solidFill>
                <a:latin typeface="Times New Roman" pitchFamily="18" charset="0"/>
                <a:cs typeface="Times New Roman" pitchFamily="18" charset="0"/>
              </a:rPr>
              <a:t>     than the date on which audit evidence has been obtained for the purpose of</a:t>
            </a:r>
          </a:p>
          <a:p>
            <a:r>
              <a:rPr lang="en-US" dirty="0" smtClean="0">
                <a:solidFill>
                  <a:srgbClr val="660033"/>
                </a:solidFill>
                <a:latin typeface="Times New Roman" pitchFamily="18" charset="0"/>
                <a:cs typeface="Times New Roman" pitchFamily="18" charset="0"/>
              </a:rPr>
              <a:t>     auditor’s opinion on financial statements. It shall also name specific location</a:t>
            </a:r>
          </a:p>
          <a:p>
            <a:r>
              <a:rPr lang="en-US" dirty="0" smtClean="0">
                <a:solidFill>
                  <a:srgbClr val="660033"/>
                </a:solidFill>
                <a:latin typeface="Times New Roman" pitchFamily="18" charset="0"/>
                <a:cs typeface="Times New Roman" pitchFamily="18" charset="0"/>
              </a:rPr>
              <a:t>     usually the city where auditor maintains office.</a:t>
            </a:r>
          </a:p>
          <a:p>
            <a:endParaRPr lang="en-US" dirty="0" smtClean="0">
              <a:solidFill>
                <a:srgbClr val="660033"/>
              </a:solidFill>
              <a:latin typeface="Times New Roman" pitchFamily="18" charset="0"/>
              <a:cs typeface="Times New Roman" pitchFamily="18" charset="0"/>
            </a:endParaRPr>
          </a:p>
          <a:p>
            <a:pPr>
              <a:buFont typeface="Wingdings" pitchFamily="2" charset="2"/>
              <a:buChar char="q"/>
            </a:pPr>
            <a:r>
              <a:rPr lang="en-US" dirty="0" smtClean="0">
                <a:solidFill>
                  <a:srgbClr val="660033"/>
                </a:solidFill>
                <a:latin typeface="Times New Roman" pitchFamily="18" charset="0"/>
                <a:cs typeface="Times New Roman" pitchFamily="18" charset="0"/>
              </a:rPr>
              <a:t>  </a:t>
            </a:r>
            <a:r>
              <a:rPr lang="en-US" b="1" u="sng" dirty="0" smtClean="0">
                <a:solidFill>
                  <a:srgbClr val="660033"/>
                </a:solidFill>
                <a:latin typeface="Times New Roman" pitchFamily="18" charset="0"/>
                <a:cs typeface="Times New Roman" pitchFamily="18" charset="0"/>
              </a:rPr>
              <a:t>Auditor’s Signature</a:t>
            </a:r>
            <a:r>
              <a:rPr lang="en-US" dirty="0" smtClean="0">
                <a:solidFill>
                  <a:srgbClr val="660033"/>
                </a:solidFill>
                <a:latin typeface="Times New Roman" pitchFamily="18" charset="0"/>
                <a:cs typeface="Times New Roman" pitchFamily="18" charset="0"/>
              </a:rPr>
              <a:t> – It shall be signed along with membership number of</a:t>
            </a:r>
          </a:p>
          <a:p>
            <a:r>
              <a:rPr lang="en-US" dirty="0" smtClean="0">
                <a:solidFill>
                  <a:srgbClr val="660033"/>
                </a:solidFill>
                <a:latin typeface="Times New Roman" pitchFamily="18" charset="0"/>
                <a:cs typeface="Times New Roman" pitchFamily="18" charset="0"/>
              </a:rPr>
              <a:t>     ICAI.</a:t>
            </a:r>
          </a:p>
          <a:p>
            <a:endParaRPr lang="en-US" dirty="0" smtClean="0">
              <a:solidFill>
                <a:srgbClr val="660033"/>
              </a:solidFill>
              <a:latin typeface="Times New Roman" pitchFamily="18" charset="0"/>
              <a:cs typeface="Times New Roman" pitchFamily="18" charset="0"/>
            </a:endParaRPr>
          </a:p>
          <a:p>
            <a:pPr>
              <a:buFont typeface="Wingdings" pitchFamily="2" charset="2"/>
              <a:buChar char="q"/>
            </a:pPr>
            <a:r>
              <a:rPr lang="en-US" dirty="0" smtClean="0">
                <a:solidFill>
                  <a:srgbClr val="660033"/>
                </a:solidFill>
                <a:latin typeface="Times New Roman" pitchFamily="18" charset="0"/>
                <a:cs typeface="Times New Roman" pitchFamily="18" charset="0"/>
              </a:rPr>
              <a:t>  </a:t>
            </a:r>
            <a:r>
              <a:rPr lang="en-US" b="1" u="sng" dirty="0" smtClean="0">
                <a:solidFill>
                  <a:srgbClr val="660033"/>
                </a:solidFill>
                <a:latin typeface="Times New Roman" pitchFamily="18" charset="0"/>
                <a:cs typeface="Times New Roman" pitchFamily="18" charset="0"/>
              </a:rPr>
              <a:t>Reading and Inspection of Auditor’s Report</a:t>
            </a:r>
            <a:r>
              <a:rPr lang="en-US" dirty="0" smtClean="0">
                <a:solidFill>
                  <a:srgbClr val="660033"/>
                </a:solidFill>
                <a:latin typeface="Times New Roman" pitchFamily="18" charset="0"/>
                <a:cs typeface="Times New Roman" pitchFamily="18" charset="0"/>
              </a:rPr>
              <a:t> – It must be read before</a:t>
            </a:r>
          </a:p>
          <a:p>
            <a:r>
              <a:rPr lang="en-US" dirty="0" smtClean="0">
                <a:solidFill>
                  <a:srgbClr val="660033"/>
                </a:solidFill>
                <a:latin typeface="Times New Roman" pitchFamily="18" charset="0"/>
                <a:cs typeface="Times New Roman" pitchFamily="18" charset="0"/>
              </a:rPr>
              <a:t>     every general meeting and kept open for inspection of every member of the</a:t>
            </a:r>
          </a:p>
          <a:p>
            <a:r>
              <a:rPr lang="en-US" dirty="0" smtClean="0">
                <a:solidFill>
                  <a:srgbClr val="660033"/>
                </a:solidFill>
                <a:latin typeface="Times New Roman" pitchFamily="18" charset="0"/>
                <a:cs typeface="Times New Roman" pitchFamily="18" charset="0"/>
              </a:rPr>
              <a:t>     company. </a:t>
            </a:r>
          </a:p>
          <a:p>
            <a:r>
              <a:rPr lang="en-US" dirty="0" smtClean="0">
                <a:solidFill>
                  <a:srgbClr val="660033"/>
                </a:solidFill>
                <a:latin typeface="Times New Roman" pitchFamily="18" charset="0"/>
                <a:cs typeface="Times New Roman" pitchFamily="18" charset="0"/>
              </a:rPr>
              <a:t> </a:t>
            </a:r>
          </a:p>
          <a:p>
            <a:endParaRPr lang="en-US" dirty="0" smtClean="0">
              <a:solidFill>
                <a:srgbClr val="660033"/>
              </a:solidFill>
              <a:latin typeface="Times New Roman" pitchFamily="18" charset="0"/>
              <a:cs typeface="Times New Roman" pitchFamily="18" charset="0"/>
            </a:endParaRPr>
          </a:p>
          <a:p>
            <a:pPr>
              <a:buFont typeface="Wingdings" pitchFamily="2" charset="2"/>
              <a:buChar char="q"/>
            </a:pPr>
            <a:endParaRPr lang="en-US" dirty="0" smtClean="0">
              <a:solidFill>
                <a:srgbClr val="660033"/>
              </a:solidFill>
              <a:latin typeface="Times New Roman" pitchFamily="18" charset="0"/>
              <a:cs typeface="Times New Roman" pitchFamily="18" charset="0"/>
            </a:endParaRPr>
          </a:p>
          <a:p>
            <a:endParaRPr lang="en-US" dirty="0" smtClean="0">
              <a:solidFill>
                <a:srgbClr val="660033"/>
              </a:solidFill>
              <a:latin typeface="Times New Roman" pitchFamily="18" charset="0"/>
              <a:cs typeface="Times New Roman" pitchFamily="18" charset="0"/>
            </a:endParaRPr>
          </a:p>
        </p:txBody>
      </p:sp>
    </p:spTree>
  </p:cSld>
  <p:clrMapOvr>
    <a:masterClrMapping/>
  </p:clrMapOvr>
  <p:transition>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143000"/>
          </a:xfrm>
        </p:spPr>
        <p:txBody>
          <a:bodyPr>
            <a:noAutofit/>
          </a:bodyPr>
          <a:lstStyle/>
          <a:p>
            <a:r>
              <a:rPr lang="en-US" sz="2800" b="1" dirty="0" smtClean="0"/>
              <a:t>Kinds of Audit Report</a:t>
            </a:r>
            <a:endParaRPr lang="en-US" sz="2400" b="1" dirty="0"/>
          </a:p>
        </p:txBody>
      </p:sp>
      <p:grpSp>
        <p:nvGrpSpPr>
          <p:cNvPr id="5" name="Group 4"/>
          <p:cNvGrpSpPr/>
          <p:nvPr/>
        </p:nvGrpSpPr>
        <p:grpSpPr>
          <a:xfrm>
            <a:off x="685800" y="2831068"/>
            <a:ext cx="7162800" cy="2198132"/>
            <a:chOff x="838200" y="3440668"/>
            <a:chExt cx="5791201" cy="2198132"/>
          </a:xfrm>
          <a:solidFill>
            <a:schemeClr val="accent6">
              <a:lumMod val="50000"/>
            </a:schemeClr>
          </a:solidFill>
        </p:grpSpPr>
        <p:sp>
          <p:nvSpPr>
            <p:cNvPr id="6" name="TextBox 5"/>
            <p:cNvSpPr txBox="1"/>
            <p:nvPr/>
          </p:nvSpPr>
          <p:spPr>
            <a:xfrm>
              <a:off x="838200" y="3440668"/>
              <a:ext cx="5791200" cy="369332"/>
            </a:xfrm>
            <a:prstGeom prst="rect">
              <a:avLst/>
            </a:prstGeom>
            <a:grpFill/>
          </p:spPr>
          <p:txBody>
            <a:bodyPr wrap="square" rtlCol="0">
              <a:spAutoFit/>
            </a:bodyPr>
            <a:lstStyle/>
            <a:p>
              <a:pPr algn="ctr"/>
              <a:r>
                <a:rPr lang="en-US" dirty="0" smtClean="0">
                  <a:solidFill>
                    <a:srgbClr val="CE9C20"/>
                  </a:solidFill>
                  <a:latin typeface="Times New Roman" pitchFamily="18" charset="0"/>
                  <a:cs typeface="Times New Roman" pitchFamily="18" charset="0"/>
                </a:rPr>
                <a:t>Unqualified Report </a:t>
              </a:r>
              <a:endParaRPr lang="en-US" dirty="0">
                <a:solidFill>
                  <a:srgbClr val="CE9C20"/>
                </a:solidFill>
                <a:latin typeface="Times New Roman" pitchFamily="18" charset="0"/>
                <a:cs typeface="Times New Roman" pitchFamily="18" charset="0"/>
              </a:endParaRPr>
            </a:p>
          </p:txBody>
        </p:sp>
        <p:sp>
          <p:nvSpPr>
            <p:cNvPr id="7" name="TextBox 6"/>
            <p:cNvSpPr txBox="1"/>
            <p:nvPr/>
          </p:nvSpPr>
          <p:spPr>
            <a:xfrm>
              <a:off x="838200" y="3886200"/>
              <a:ext cx="5791200" cy="369332"/>
            </a:xfrm>
            <a:prstGeom prst="rect">
              <a:avLst/>
            </a:prstGeom>
            <a:grpFill/>
          </p:spPr>
          <p:txBody>
            <a:bodyPr wrap="square" rtlCol="0">
              <a:spAutoFit/>
            </a:bodyPr>
            <a:lstStyle/>
            <a:p>
              <a:pPr algn="ctr"/>
              <a:r>
                <a:rPr lang="en-US" dirty="0" smtClean="0">
                  <a:solidFill>
                    <a:srgbClr val="CE9C20"/>
                  </a:solidFill>
                  <a:latin typeface="Times New Roman" pitchFamily="18" charset="0"/>
                  <a:cs typeface="Times New Roman" pitchFamily="18" charset="0"/>
                </a:rPr>
                <a:t>Qualified Report</a:t>
              </a:r>
              <a:endParaRPr lang="en-US" dirty="0">
                <a:solidFill>
                  <a:srgbClr val="CE9C20"/>
                </a:solidFill>
                <a:latin typeface="Times New Roman" pitchFamily="18" charset="0"/>
                <a:cs typeface="Times New Roman" pitchFamily="18" charset="0"/>
              </a:endParaRPr>
            </a:p>
          </p:txBody>
        </p:sp>
        <p:sp>
          <p:nvSpPr>
            <p:cNvPr id="8" name="TextBox 7"/>
            <p:cNvSpPr txBox="1"/>
            <p:nvPr/>
          </p:nvSpPr>
          <p:spPr>
            <a:xfrm>
              <a:off x="838200" y="4355068"/>
              <a:ext cx="5791201" cy="369332"/>
            </a:xfrm>
            <a:prstGeom prst="rect">
              <a:avLst/>
            </a:prstGeom>
            <a:grpFill/>
          </p:spPr>
          <p:txBody>
            <a:bodyPr wrap="square" rtlCol="0">
              <a:spAutoFit/>
            </a:bodyPr>
            <a:lstStyle/>
            <a:p>
              <a:pPr algn="ctr"/>
              <a:r>
                <a:rPr lang="en-US" dirty="0" smtClean="0">
                  <a:solidFill>
                    <a:srgbClr val="CE9C20"/>
                  </a:solidFill>
                  <a:latin typeface="Times New Roman" pitchFamily="18" charset="0"/>
                  <a:cs typeface="Times New Roman" pitchFamily="18" charset="0"/>
                </a:rPr>
                <a:t>Report With An ‘Emphasis On Matter’ And ‘Other Matter’ Paragraph </a:t>
              </a:r>
              <a:endParaRPr lang="en-US" dirty="0">
                <a:solidFill>
                  <a:srgbClr val="CE9C20"/>
                </a:solidFill>
                <a:latin typeface="Times New Roman" pitchFamily="18" charset="0"/>
                <a:cs typeface="Times New Roman" pitchFamily="18" charset="0"/>
              </a:endParaRPr>
            </a:p>
          </p:txBody>
        </p:sp>
        <p:sp>
          <p:nvSpPr>
            <p:cNvPr id="9" name="TextBox 8"/>
            <p:cNvSpPr txBox="1"/>
            <p:nvPr/>
          </p:nvSpPr>
          <p:spPr>
            <a:xfrm>
              <a:off x="838200" y="4812268"/>
              <a:ext cx="5791200" cy="369332"/>
            </a:xfrm>
            <a:prstGeom prst="rect">
              <a:avLst/>
            </a:prstGeom>
            <a:grpFill/>
          </p:spPr>
          <p:txBody>
            <a:bodyPr wrap="square" rtlCol="0">
              <a:spAutoFit/>
            </a:bodyPr>
            <a:lstStyle/>
            <a:p>
              <a:pPr algn="ctr"/>
              <a:r>
                <a:rPr lang="en-US" dirty="0" smtClean="0">
                  <a:solidFill>
                    <a:srgbClr val="CE9C20"/>
                  </a:solidFill>
                  <a:latin typeface="Times New Roman" pitchFamily="18" charset="0"/>
                  <a:cs typeface="Times New Roman" pitchFamily="18" charset="0"/>
                </a:rPr>
                <a:t>Adverse Report </a:t>
              </a:r>
              <a:endParaRPr lang="en-US" dirty="0">
                <a:solidFill>
                  <a:srgbClr val="CE9C20"/>
                </a:solidFill>
                <a:latin typeface="Times New Roman" pitchFamily="18" charset="0"/>
                <a:cs typeface="Times New Roman" pitchFamily="18" charset="0"/>
              </a:endParaRPr>
            </a:p>
          </p:txBody>
        </p:sp>
        <p:sp>
          <p:nvSpPr>
            <p:cNvPr id="10" name="TextBox 9"/>
            <p:cNvSpPr txBox="1"/>
            <p:nvPr/>
          </p:nvSpPr>
          <p:spPr>
            <a:xfrm>
              <a:off x="838200" y="5269468"/>
              <a:ext cx="5791200" cy="369332"/>
            </a:xfrm>
            <a:prstGeom prst="rect">
              <a:avLst/>
            </a:prstGeom>
            <a:grpFill/>
          </p:spPr>
          <p:txBody>
            <a:bodyPr wrap="square" rtlCol="0">
              <a:spAutoFit/>
            </a:bodyPr>
            <a:lstStyle/>
            <a:p>
              <a:pPr algn="ctr"/>
              <a:r>
                <a:rPr lang="en-US" dirty="0" smtClean="0">
                  <a:solidFill>
                    <a:srgbClr val="CE9C20"/>
                  </a:solidFill>
                  <a:latin typeface="Times New Roman" pitchFamily="18" charset="0"/>
                  <a:cs typeface="Times New Roman" pitchFamily="18" charset="0"/>
                </a:rPr>
                <a:t>Disclaimer Of Opinion Report </a:t>
              </a:r>
              <a:endParaRPr lang="en-US" dirty="0">
                <a:solidFill>
                  <a:srgbClr val="CE9C20"/>
                </a:solidFill>
                <a:latin typeface="Times New Roman" pitchFamily="18" charset="0"/>
                <a:cs typeface="Times New Roman" pitchFamily="18" charset="0"/>
              </a:endParaRPr>
            </a:p>
          </p:txBody>
        </p:sp>
      </p:grpSp>
    </p:spTree>
  </p:cSld>
  <p:clrMapOvr>
    <a:masterClrMapping/>
  </p:clrMapOvr>
  <p:transition>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6781800" cy="609600"/>
          </a:xfrm>
        </p:spPr>
        <p:txBody>
          <a:bodyPr>
            <a:normAutofit/>
          </a:bodyPr>
          <a:lstStyle/>
          <a:p>
            <a:r>
              <a:rPr lang="en-US" sz="1800" b="1" dirty="0" smtClean="0"/>
              <a:t>Kinds Of Audit Report </a:t>
            </a:r>
            <a:endParaRPr lang="en-US" sz="1800" b="1" dirty="0"/>
          </a:p>
        </p:txBody>
      </p:sp>
      <p:sp>
        <p:nvSpPr>
          <p:cNvPr id="4" name="TextBox 3"/>
          <p:cNvSpPr txBox="1"/>
          <p:nvPr/>
        </p:nvSpPr>
        <p:spPr>
          <a:xfrm>
            <a:off x="381000" y="1156692"/>
            <a:ext cx="7543800" cy="6463308"/>
          </a:xfrm>
          <a:prstGeom prst="rect">
            <a:avLst/>
          </a:prstGeom>
          <a:noFill/>
        </p:spPr>
        <p:txBody>
          <a:bodyPr wrap="square" rtlCol="0">
            <a:spAutoFit/>
          </a:bodyPr>
          <a:lstStyle/>
          <a:p>
            <a:pPr marL="342900" indent="-342900"/>
            <a:r>
              <a:rPr lang="en-US" b="1" dirty="0" smtClean="0">
                <a:solidFill>
                  <a:srgbClr val="660033"/>
                </a:solidFill>
                <a:latin typeface="Times New Roman" pitchFamily="18" charset="0"/>
                <a:cs typeface="Times New Roman" pitchFamily="18" charset="0"/>
              </a:rPr>
              <a:t>1.</a:t>
            </a:r>
            <a:r>
              <a:rPr lang="en-US" dirty="0" smtClean="0">
                <a:solidFill>
                  <a:srgbClr val="660033"/>
                </a:solidFill>
                <a:latin typeface="Times New Roman" pitchFamily="18" charset="0"/>
                <a:cs typeface="Times New Roman" pitchFamily="18" charset="0"/>
              </a:rPr>
              <a:t>   </a:t>
            </a:r>
            <a:r>
              <a:rPr lang="en-US" b="1" u="sng" dirty="0" smtClean="0">
                <a:solidFill>
                  <a:srgbClr val="660033"/>
                </a:solidFill>
                <a:latin typeface="Times New Roman" pitchFamily="18" charset="0"/>
                <a:cs typeface="Times New Roman" pitchFamily="18" charset="0"/>
              </a:rPr>
              <a:t>Unqualified or clean report </a:t>
            </a:r>
            <a:r>
              <a:rPr lang="en-US" dirty="0" smtClean="0">
                <a:solidFill>
                  <a:srgbClr val="660033"/>
                </a:solidFill>
                <a:latin typeface="Times New Roman" pitchFamily="18" charset="0"/>
                <a:cs typeface="Times New Roman" pitchFamily="18" charset="0"/>
              </a:rPr>
              <a:t>–  When an auditor is satisfied as the fairness </a:t>
            </a:r>
          </a:p>
          <a:p>
            <a:pPr marL="342900" indent="-342900" algn="l"/>
            <a:r>
              <a:rPr lang="en-US" dirty="0" smtClean="0">
                <a:solidFill>
                  <a:srgbClr val="660033"/>
                </a:solidFill>
                <a:latin typeface="Times New Roman" pitchFamily="18" charset="0"/>
                <a:cs typeface="Times New Roman" pitchFamily="18" charset="0"/>
              </a:rPr>
              <a:t>        of balance sheet and P&amp;L Account he will give a clean report.</a:t>
            </a:r>
          </a:p>
          <a:p>
            <a:pPr marL="342900" indent="-342900"/>
            <a:endParaRPr lang="en-US" dirty="0" smtClean="0">
              <a:solidFill>
                <a:srgbClr val="660033"/>
              </a:solidFill>
              <a:latin typeface="Times New Roman" pitchFamily="18" charset="0"/>
              <a:cs typeface="Times New Roman" pitchFamily="18" charset="0"/>
            </a:endParaRPr>
          </a:p>
          <a:p>
            <a:pPr marL="342900" indent="-342900">
              <a:buAutoNum type="arabicPeriod" startAt="2"/>
            </a:pPr>
            <a:r>
              <a:rPr lang="en-US" b="1" u="sng" dirty="0" smtClean="0">
                <a:solidFill>
                  <a:srgbClr val="660033"/>
                </a:solidFill>
                <a:latin typeface="Times New Roman" pitchFamily="18" charset="0"/>
                <a:cs typeface="Times New Roman" pitchFamily="18" charset="0"/>
              </a:rPr>
              <a:t>Qualified Report</a:t>
            </a:r>
            <a:r>
              <a:rPr lang="en-US" dirty="0" smtClean="0">
                <a:solidFill>
                  <a:srgbClr val="660033"/>
                </a:solidFill>
                <a:latin typeface="Times New Roman" pitchFamily="18" charset="0"/>
                <a:cs typeface="Times New Roman" pitchFamily="18" charset="0"/>
              </a:rPr>
              <a:t> – Such report is issued when the auditor expresses a qualified or adverse opinion or disclaimer of opinion.</a:t>
            </a:r>
          </a:p>
          <a:p>
            <a:pPr marL="342900" indent="-342900">
              <a:buAutoNum type="arabicPeriod" startAt="2"/>
            </a:pPr>
            <a:endParaRPr lang="en-US" dirty="0" smtClean="0">
              <a:solidFill>
                <a:srgbClr val="660033"/>
              </a:solidFill>
              <a:latin typeface="Times New Roman" pitchFamily="18" charset="0"/>
              <a:cs typeface="Times New Roman" pitchFamily="18" charset="0"/>
            </a:endParaRPr>
          </a:p>
          <a:p>
            <a:pPr marL="342900" indent="-342900">
              <a:buAutoNum type="arabicPeriod" startAt="2"/>
            </a:pPr>
            <a:r>
              <a:rPr lang="en-US" b="1" u="sng" dirty="0" smtClean="0">
                <a:solidFill>
                  <a:srgbClr val="660033"/>
                </a:solidFill>
                <a:latin typeface="Times New Roman" pitchFamily="18" charset="0"/>
                <a:cs typeface="Times New Roman" pitchFamily="18" charset="0"/>
              </a:rPr>
              <a:t>Report with an emphasis on matter and other matter paragraph</a:t>
            </a:r>
            <a:r>
              <a:rPr lang="en-US" dirty="0" smtClean="0">
                <a:solidFill>
                  <a:srgbClr val="660033"/>
                </a:solidFill>
                <a:latin typeface="Times New Roman" pitchFamily="18" charset="0"/>
                <a:cs typeface="Times New Roman" pitchFamily="18" charset="0"/>
              </a:rPr>
              <a:t> -    These paragraphs draw users attention to the matter which may or may not be disclosed in financial statements but are fundamental to user’s understanding of financial statements.</a:t>
            </a:r>
          </a:p>
          <a:p>
            <a:pPr marL="342900" indent="-342900">
              <a:buAutoNum type="arabicPeriod" startAt="2"/>
            </a:pPr>
            <a:endParaRPr lang="en-US" dirty="0" smtClean="0">
              <a:solidFill>
                <a:srgbClr val="660033"/>
              </a:solidFill>
              <a:latin typeface="Times New Roman" pitchFamily="18" charset="0"/>
              <a:cs typeface="Times New Roman" pitchFamily="18" charset="0"/>
            </a:endParaRPr>
          </a:p>
          <a:p>
            <a:pPr marL="342900" indent="-342900">
              <a:buAutoNum type="arabicPeriod" startAt="2"/>
            </a:pPr>
            <a:r>
              <a:rPr lang="en-US" b="1" u="sng" dirty="0" smtClean="0">
                <a:solidFill>
                  <a:srgbClr val="660033"/>
                </a:solidFill>
                <a:latin typeface="Times New Roman" pitchFamily="18" charset="0"/>
                <a:cs typeface="Times New Roman" pitchFamily="18" charset="0"/>
              </a:rPr>
              <a:t>Adverse report </a:t>
            </a:r>
            <a:r>
              <a:rPr lang="en-US" dirty="0" smtClean="0">
                <a:solidFill>
                  <a:srgbClr val="660033"/>
                </a:solidFill>
                <a:latin typeface="Times New Roman" pitchFamily="18" charset="0"/>
                <a:cs typeface="Times New Roman" pitchFamily="18" charset="0"/>
              </a:rPr>
              <a:t>– The auditor may give adverse report when he is dissatisfied with truth and fairness of financial statements of the company. The auditor shall express adverse opinion when he has obtained sufficient appropriate evidence and concludes that misstatements are as well as pervasive to financial statements.</a:t>
            </a:r>
          </a:p>
          <a:p>
            <a:pPr marL="342900" indent="-342900">
              <a:buFont typeface="+mj-lt"/>
              <a:buAutoNum type="arabicPeriod"/>
            </a:pPr>
            <a:endParaRPr lang="en-US" dirty="0" smtClean="0">
              <a:solidFill>
                <a:srgbClr val="660033"/>
              </a:solidFill>
              <a:latin typeface="Times New Roman" pitchFamily="18" charset="0"/>
              <a:cs typeface="Times New Roman" pitchFamily="18" charset="0"/>
            </a:endParaRPr>
          </a:p>
          <a:p>
            <a:pPr marL="342900" indent="-342900">
              <a:buFont typeface="+mj-lt"/>
              <a:buAutoNum type="arabicPeriod"/>
            </a:pPr>
            <a:endParaRPr lang="en-US" dirty="0" smtClean="0">
              <a:solidFill>
                <a:srgbClr val="660033"/>
              </a:solidFill>
              <a:latin typeface="Times New Roman" pitchFamily="18" charset="0"/>
              <a:cs typeface="Times New Roman" pitchFamily="18" charset="0"/>
            </a:endParaRPr>
          </a:p>
          <a:p>
            <a:pPr marL="342900" indent="-342900">
              <a:buFont typeface="+mj-lt"/>
              <a:buAutoNum type="arabicPeriod"/>
            </a:pPr>
            <a:endParaRPr lang="en-US" dirty="0" smtClean="0">
              <a:solidFill>
                <a:srgbClr val="660033"/>
              </a:solidFill>
              <a:latin typeface="Times New Roman" pitchFamily="18" charset="0"/>
              <a:cs typeface="Times New Roman" pitchFamily="18" charset="0"/>
            </a:endParaRPr>
          </a:p>
          <a:p>
            <a:pPr marL="342900" indent="-342900">
              <a:buFont typeface="+mj-lt"/>
              <a:buAutoNum type="arabicPeriod"/>
            </a:pPr>
            <a:endParaRPr lang="en-US" dirty="0" smtClean="0">
              <a:solidFill>
                <a:srgbClr val="660033"/>
              </a:solidFill>
              <a:latin typeface="Times New Roman" pitchFamily="18" charset="0"/>
              <a:cs typeface="Times New Roman" pitchFamily="18" charset="0"/>
            </a:endParaRPr>
          </a:p>
          <a:p>
            <a:pPr marL="342900" indent="-342900">
              <a:buFont typeface="+mj-lt"/>
              <a:buAutoNum type="arabicPeriod"/>
            </a:pPr>
            <a:endParaRPr lang="en-US" dirty="0" smtClean="0">
              <a:solidFill>
                <a:srgbClr val="660033"/>
              </a:solidFill>
              <a:latin typeface="Times New Roman" pitchFamily="18" charset="0"/>
              <a:cs typeface="Times New Roman" pitchFamily="18" charset="0"/>
            </a:endParaRPr>
          </a:p>
          <a:p>
            <a:pPr marL="342900" indent="-342900">
              <a:buFont typeface="+mj-lt"/>
              <a:buAutoNum type="arabicPeriod"/>
            </a:pPr>
            <a:endParaRPr lang="en-US" dirty="0" smtClean="0">
              <a:solidFill>
                <a:srgbClr val="660033"/>
              </a:solidFill>
              <a:latin typeface="Times New Roman" pitchFamily="18" charset="0"/>
              <a:cs typeface="Times New Roman" pitchFamily="18" charset="0"/>
            </a:endParaRPr>
          </a:p>
          <a:p>
            <a:pPr marL="342900" indent="-342900">
              <a:buFont typeface="+mj-lt"/>
              <a:buAutoNum type="arabicPeriod"/>
            </a:pPr>
            <a:endParaRPr lang="en-US" dirty="0" smtClean="0">
              <a:solidFill>
                <a:srgbClr val="660033"/>
              </a:solidFill>
              <a:latin typeface="Times New Roman" pitchFamily="18" charset="0"/>
              <a:cs typeface="Times New Roman" pitchFamily="18" charset="0"/>
            </a:endParaRPr>
          </a:p>
        </p:txBody>
      </p:sp>
    </p:spTree>
  </p:cSld>
  <p:clrMapOvr>
    <a:masterClrMapping/>
  </p:clrMapOvr>
  <p:transition>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6781800" cy="609600"/>
          </a:xfrm>
        </p:spPr>
        <p:txBody>
          <a:bodyPr>
            <a:normAutofit/>
          </a:bodyPr>
          <a:lstStyle/>
          <a:p>
            <a:r>
              <a:rPr lang="en-US" sz="1800" b="1" dirty="0" smtClean="0"/>
              <a:t>Kinds Of Audit Report </a:t>
            </a:r>
            <a:endParaRPr lang="en-US" sz="1800" b="1" dirty="0"/>
          </a:p>
        </p:txBody>
      </p:sp>
      <p:sp>
        <p:nvSpPr>
          <p:cNvPr id="4" name="TextBox 3"/>
          <p:cNvSpPr txBox="1"/>
          <p:nvPr/>
        </p:nvSpPr>
        <p:spPr>
          <a:xfrm>
            <a:off x="381000" y="1156692"/>
            <a:ext cx="7543800" cy="3416320"/>
          </a:xfrm>
          <a:prstGeom prst="rect">
            <a:avLst/>
          </a:prstGeom>
          <a:noFill/>
        </p:spPr>
        <p:txBody>
          <a:bodyPr wrap="square" rtlCol="0">
            <a:spAutoFit/>
          </a:bodyPr>
          <a:lstStyle/>
          <a:p>
            <a:pPr marL="342900" indent="-342900"/>
            <a:r>
              <a:rPr lang="en-US" b="1" dirty="0" smtClean="0">
                <a:solidFill>
                  <a:srgbClr val="660033"/>
                </a:solidFill>
                <a:latin typeface="Times New Roman" pitchFamily="18" charset="0"/>
                <a:cs typeface="Times New Roman" pitchFamily="18" charset="0"/>
              </a:rPr>
              <a:t>5.   </a:t>
            </a:r>
            <a:r>
              <a:rPr lang="en-US" b="1" u="sng" dirty="0" smtClean="0">
                <a:solidFill>
                  <a:srgbClr val="660033"/>
                </a:solidFill>
                <a:latin typeface="Times New Roman" pitchFamily="18" charset="0"/>
                <a:cs typeface="Times New Roman" pitchFamily="18" charset="0"/>
              </a:rPr>
              <a:t>Disclaimer of opinion report</a:t>
            </a:r>
            <a:r>
              <a:rPr lang="en-US" dirty="0" smtClean="0">
                <a:solidFill>
                  <a:srgbClr val="660033"/>
                </a:solidFill>
                <a:latin typeface="Times New Roman" pitchFamily="18" charset="0"/>
                <a:cs typeface="Times New Roman" pitchFamily="18" charset="0"/>
              </a:rPr>
              <a:t> – At times, an auditor may not get various books of accounts and records due to same being in the custody of Income Tax Dept., Police, Excise or Customs etc. Or important information may not be available due to loss in fire or refusal of management to make the records available. Under such circumstances he may not be in a position to give his opinion. Thus he may disclaim opinion by giving reasons for the same.</a:t>
            </a:r>
          </a:p>
          <a:p>
            <a:pPr marL="342900" indent="-342900">
              <a:buFont typeface="+mj-lt"/>
              <a:buAutoNum type="arabicPeriod"/>
            </a:pPr>
            <a:endParaRPr lang="en-US" dirty="0" smtClean="0">
              <a:solidFill>
                <a:srgbClr val="660033"/>
              </a:solidFill>
              <a:latin typeface="Times New Roman" pitchFamily="18" charset="0"/>
              <a:cs typeface="Times New Roman" pitchFamily="18" charset="0"/>
            </a:endParaRPr>
          </a:p>
          <a:p>
            <a:pPr marL="342900" indent="-342900">
              <a:buFont typeface="+mj-lt"/>
              <a:buAutoNum type="arabicPeriod"/>
            </a:pPr>
            <a:endParaRPr lang="en-US" dirty="0" smtClean="0">
              <a:solidFill>
                <a:srgbClr val="660033"/>
              </a:solidFill>
              <a:latin typeface="Times New Roman" pitchFamily="18" charset="0"/>
              <a:cs typeface="Times New Roman" pitchFamily="18" charset="0"/>
            </a:endParaRPr>
          </a:p>
          <a:p>
            <a:pPr marL="342900" indent="-342900">
              <a:buFont typeface="+mj-lt"/>
              <a:buAutoNum type="arabicPeriod"/>
            </a:pPr>
            <a:endParaRPr lang="en-US" dirty="0" smtClean="0">
              <a:solidFill>
                <a:srgbClr val="660033"/>
              </a:solidFill>
              <a:latin typeface="Times New Roman" pitchFamily="18" charset="0"/>
              <a:cs typeface="Times New Roman" pitchFamily="18" charset="0"/>
            </a:endParaRPr>
          </a:p>
          <a:p>
            <a:pPr marL="342900" indent="-342900">
              <a:buFont typeface="+mj-lt"/>
              <a:buAutoNum type="arabicPeriod"/>
            </a:pPr>
            <a:endParaRPr lang="en-US" dirty="0" smtClean="0">
              <a:solidFill>
                <a:srgbClr val="660033"/>
              </a:solidFill>
              <a:latin typeface="Times New Roman" pitchFamily="18" charset="0"/>
              <a:cs typeface="Times New Roman" pitchFamily="18" charset="0"/>
            </a:endParaRPr>
          </a:p>
          <a:p>
            <a:pPr marL="342900" indent="-342900">
              <a:buFont typeface="+mj-lt"/>
              <a:buAutoNum type="arabicPeriod"/>
            </a:pPr>
            <a:endParaRPr lang="en-US" dirty="0" smtClean="0">
              <a:solidFill>
                <a:srgbClr val="660033"/>
              </a:solidFill>
              <a:latin typeface="Times New Roman" pitchFamily="18" charset="0"/>
              <a:cs typeface="Times New Roman" pitchFamily="18" charset="0"/>
            </a:endParaRPr>
          </a:p>
          <a:p>
            <a:pPr marL="342900" indent="-342900">
              <a:buFont typeface="+mj-lt"/>
              <a:buAutoNum type="arabicPeriod"/>
            </a:pPr>
            <a:endParaRPr lang="en-US" dirty="0" smtClean="0">
              <a:solidFill>
                <a:srgbClr val="660033"/>
              </a:solidFill>
              <a:latin typeface="Times New Roman" pitchFamily="18" charset="0"/>
              <a:cs typeface="Times New Roman" pitchFamily="18" charset="0"/>
            </a:endParaRPr>
          </a:p>
        </p:txBody>
      </p:sp>
    </p:spTree>
  </p:cSld>
  <p:clrMapOvr>
    <a:masterClrMapping/>
  </p:clrMapOvr>
  <p:transition>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2800" b="1" dirty="0" smtClean="0"/>
              <a:t>Audit Report And Audit Certificate</a:t>
            </a:r>
            <a:endParaRPr lang="en-US" sz="2400" b="1" dirty="0"/>
          </a:p>
        </p:txBody>
      </p:sp>
      <p:sp>
        <p:nvSpPr>
          <p:cNvPr id="11" name="TextBox 10"/>
          <p:cNvSpPr txBox="1"/>
          <p:nvPr/>
        </p:nvSpPr>
        <p:spPr>
          <a:xfrm>
            <a:off x="304800" y="2083475"/>
            <a:ext cx="7543800" cy="4247317"/>
          </a:xfrm>
          <a:prstGeom prst="rect">
            <a:avLst/>
          </a:prstGeom>
          <a:noFill/>
        </p:spPr>
        <p:txBody>
          <a:bodyPr wrap="square" rtlCol="0">
            <a:spAutoFit/>
          </a:bodyPr>
          <a:lstStyle/>
          <a:p>
            <a:pPr marL="342900" indent="-342900"/>
            <a:r>
              <a:rPr lang="en-US" b="1" u="sng" dirty="0" smtClean="0">
                <a:solidFill>
                  <a:srgbClr val="660033"/>
                </a:solidFill>
                <a:latin typeface="Times New Roman" pitchFamily="18" charset="0"/>
                <a:cs typeface="Times New Roman" pitchFamily="18" charset="0"/>
              </a:rPr>
              <a:t>Audit Report</a:t>
            </a:r>
            <a:r>
              <a:rPr lang="en-US" b="1" dirty="0" smtClean="0">
                <a:solidFill>
                  <a:srgbClr val="660033"/>
                </a:solidFill>
                <a:latin typeface="Times New Roman" pitchFamily="18" charset="0"/>
                <a:cs typeface="Times New Roman" pitchFamily="18" charset="0"/>
              </a:rPr>
              <a:t> – </a:t>
            </a:r>
            <a:r>
              <a:rPr lang="en-US" dirty="0" smtClean="0">
                <a:solidFill>
                  <a:srgbClr val="660033"/>
                </a:solidFill>
                <a:latin typeface="Times New Roman" pitchFamily="18" charset="0"/>
                <a:cs typeface="Times New Roman" pitchFamily="18" charset="0"/>
              </a:rPr>
              <a:t>It is an independent opinion of auditor regarding of auditor</a:t>
            </a:r>
          </a:p>
          <a:p>
            <a:pPr marL="342900" indent="-342900"/>
            <a:r>
              <a:rPr lang="en-US" dirty="0" smtClean="0">
                <a:solidFill>
                  <a:srgbClr val="660033"/>
                </a:solidFill>
                <a:latin typeface="Times New Roman" pitchFamily="18" charset="0"/>
                <a:cs typeface="Times New Roman" pitchFamily="18" charset="0"/>
              </a:rPr>
              <a:t> regarding financial statements of a company. The opinion  of auditor is</a:t>
            </a:r>
          </a:p>
          <a:p>
            <a:pPr marL="342900" indent="-342900"/>
            <a:r>
              <a:rPr lang="en-US" dirty="0" smtClean="0">
                <a:solidFill>
                  <a:srgbClr val="660033"/>
                </a:solidFill>
                <a:latin typeface="Times New Roman" pitchFamily="18" charset="0"/>
                <a:cs typeface="Times New Roman" pitchFamily="18" charset="0"/>
              </a:rPr>
              <a:t> based on examination of evidence and data made available to him. The</a:t>
            </a:r>
          </a:p>
          <a:p>
            <a:pPr marL="342900" indent="-342900"/>
            <a:r>
              <a:rPr lang="en-US" dirty="0" smtClean="0">
                <a:solidFill>
                  <a:srgbClr val="660033"/>
                </a:solidFill>
                <a:latin typeface="Times New Roman" pitchFamily="18" charset="0"/>
                <a:cs typeface="Times New Roman" pitchFamily="18" charset="0"/>
              </a:rPr>
              <a:t> opinion expressed in the report may differ from one professional to</a:t>
            </a:r>
          </a:p>
          <a:p>
            <a:pPr marL="342900" indent="-342900"/>
            <a:r>
              <a:rPr lang="en-US" dirty="0" smtClean="0">
                <a:solidFill>
                  <a:srgbClr val="660033"/>
                </a:solidFill>
                <a:latin typeface="Times New Roman" pitchFamily="18" charset="0"/>
                <a:cs typeface="Times New Roman" pitchFamily="18" charset="0"/>
              </a:rPr>
              <a:t> another.</a:t>
            </a:r>
          </a:p>
          <a:p>
            <a:pPr marL="342900" indent="-342900"/>
            <a:endParaRPr lang="en-US" b="1" dirty="0" smtClean="0">
              <a:solidFill>
                <a:srgbClr val="660033"/>
              </a:solidFill>
              <a:latin typeface="Times New Roman" pitchFamily="18" charset="0"/>
              <a:cs typeface="Times New Roman" pitchFamily="18" charset="0"/>
            </a:endParaRPr>
          </a:p>
          <a:p>
            <a:pPr marL="342900" indent="-342900"/>
            <a:r>
              <a:rPr lang="en-US" b="1" u="sng" dirty="0" smtClean="0">
                <a:solidFill>
                  <a:srgbClr val="660033"/>
                </a:solidFill>
                <a:latin typeface="Times New Roman" pitchFamily="18" charset="0"/>
                <a:cs typeface="Times New Roman" pitchFamily="18" charset="0"/>
              </a:rPr>
              <a:t>Audit Certificate </a:t>
            </a:r>
            <a:r>
              <a:rPr lang="en-US" b="1" dirty="0" smtClean="0">
                <a:solidFill>
                  <a:srgbClr val="660033"/>
                </a:solidFill>
                <a:latin typeface="Times New Roman" pitchFamily="18" charset="0"/>
                <a:cs typeface="Times New Roman" pitchFamily="18" charset="0"/>
              </a:rPr>
              <a:t>– </a:t>
            </a:r>
            <a:r>
              <a:rPr lang="en-US" dirty="0" smtClean="0">
                <a:solidFill>
                  <a:srgbClr val="660033"/>
                </a:solidFill>
                <a:latin typeface="Times New Roman" pitchFamily="18" charset="0"/>
                <a:cs typeface="Times New Roman" pitchFamily="18" charset="0"/>
              </a:rPr>
              <a:t>The certificate is confirmation of accuracy of the facts</a:t>
            </a:r>
          </a:p>
          <a:p>
            <a:pPr marL="342900" indent="-342900"/>
            <a:r>
              <a:rPr lang="en-US" dirty="0" smtClean="0">
                <a:solidFill>
                  <a:srgbClr val="660033"/>
                </a:solidFill>
                <a:latin typeface="Times New Roman" pitchFamily="18" charset="0"/>
                <a:cs typeface="Times New Roman" pitchFamily="18" charset="0"/>
              </a:rPr>
              <a:t> stated in financial statements as it is not an estimate or opinion. It is used</a:t>
            </a:r>
          </a:p>
          <a:p>
            <a:pPr marL="342900" indent="-342900"/>
            <a:r>
              <a:rPr lang="en-US" dirty="0" smtClean="0">
                <a:solidFill>
                  <a:srgbClr val="660033"/>
                </a:solidFill>
                <a:latin typeface="Times New Roman" pitchFamily="18" charset="0"/>
                <a:cs typeface="Times New Roman" pitchFamily="18" charset="0"/>
              </a:rPr>
              <a:t> as verification of accuracy of facts. It is a sort guarantee of accuracy and</a:t>
            </a:r>
          </a:p>
          <a:p>
            <a:pPr marL="342900" indent="-342900"/>
            <a:r>
              <a:rPr lang="en-US" dirty="0" smtClean="0">
                <a:solidFill>
                  <a:srgbClr val="660033"/>
                </a:solidFill>
                <a:latin typeface="Times New Roman" pitchFamily="18" charset="0"/>
                <a:cs typeface="Times New Roman" pitchFamily="18" charset="0"/>
              </a:rPr>
              <a:t> correctness of information contained in a statement or document.</a:t>
            </a:r>
            <a:r>
              <a:rPr lang="en-US" b="1" dirty="0" smtClean="0">
                <a:solidFill>
                  <a:srgbClr val="660033"/>
                </a:solidFill>
                <a:latin typeface="Times New Roman" pitchFamily="18" charset="0"/>
                <a:cs typeface="Times New Roman" pitchFamily="18" charset="0"/>
              </a:rPr>
              <a:t>   </a:t>
            </a:r>
            <a:endParaRPr lang="en-US" dirty="0" smtClean="0">
              <a:solidFill>
                <a:srgbClr val="660033"/>
              </a:solidFill>
              <a:latin typeface="Times New Roman" pitchFamily="18" charset="0"/>
              <a:cs typeface="Times New Roman" pitchFamily="18" charset="0"/>
            </a:endParaRPr>
          </a:p>
          <a:p>
            <a:pPr marL="342900" indent="-342900">
              <a:buFont typeface="+mj-lt"/>
              <a:buAutoNum type="arabicPeriod"/>
            </a:pPr>
            <a:endParaRPr lang="en-US" dirty="0" smtClean="0">
              <a:solidFill>
                <a:srgbClr val="660033"/>
              </a:solidFill>
              <a:latin typeface="Times New Roman" pitchFamily="18" charset="0"/>
              <a:cs typeface="Times New Roman" pitchFamily="18" charset="0"/>
            </a:endParaRPr>
          </a:p>
          <a:p>
            <a:pPr marL="342900" indent="-342900"/>
            <a:endParaRPr lang="en-US" dirty="0" smtClean="0">
              <a:solidFill>
                <a:srgbClr val="660033"/>
              </a:solidFill>
              <a:latin typeface="Times New Roman" pitchFamily="18" charset="0"/>
              <a:cs typeface="Times New Roman" pitchFamily="18" charset="0"/>
            </a:endParaRPr>
          </a:p>
          <a:p>
            <a:pPr marL="342900" indent="-342900">
              <a:buFont typeface="+mj-lt"/>
              <a:buAutoNum type="arabicPeriod"/>
            </a:pPr>
            <a:endParaRPr lang="en-US" dirty="0" smtClean="0">
              <a:solidFill>
                <a:srgbClr val="660033"/>
              </a:solidFill>
              <a:latin typeface="Times New Roman" pitchFamily="18" charset="0"/>
              <a:cs typeface="Times New Roman" pitchFamily="18" charset="0"/>
            </a:endParaRPr>
          </a:p>
          <a:p>
            <a:pPr marL="342900" indent="-342900">
              <a:buFont typeface="+mj-lt"/>
              <a:buAutoNum type="arabicPeriod"/>
            </a:pPr>
            <a:endParaRPr lang="en-US" dirty="0" smtClean="0">
              <a:solidFill>
                <a:srgbClr val="660033"/>
              </a:solidFill>
              <a:latin typeface="Times New Roman" pitchFamily="18" charset="0"/>
              <a:cs typeface="Times New Roman" pitchFamily="18" charset="0"/>
            </a:endParaRPr>
          </a:p>
          <a:p>
            <a:pPr marL="342900" indent="-342900">
              <a:buFont typeface="+mj-lt"/>
              <a:buAutoNum type="arabicPeriod"/>
            </a:pPr>
            <a:endParaRPr lang="en-US" dirty="0" smtClean="0">
              <a:solidFill>
                <a:srgbClr val="660033"/>
              </a:solidFill>
              <a:latin typeface="Times New Roman" pitchFamily="18" charset="0"/>
              <a:cs typeface="Times New Roman" pitchFamily="18" charset="0"/>
            </a:endParaRPr>
          </a:p>
        </p:txBody>
      </p:sp>
    </p:spTree>
  </p:cSld>
  <p:clrMapOvr>
    <a:masterClrMapping/>
  </p:clrMapOvr>
  <p:transition>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Auditor’s Report</a:t>
            </a:r>
            <a:endParaRPr lang="en-US" dirty="0"/>
          </a:p>
        </p:txBody>
      </p:sp>
      <p:sp>
        <p:nvSpPr>
          <p:cNvPr id="3" name="Content Placeholder 2"/>
          <p:cNvSpPr>
            <a:spLocks noGrp="1"/>
          </p:cNvSpPr>
          <p:nvPr>
            <p:ph idx="1"/>
          </p:nvPr>
        </p:nvSpPr>
        <p:spPr>
          <a:xfrm>
            <a:off x="2514600" y="3200400"/>
            <a:ext cx="6419088" cy="1066800"/>
          </a:xfrm>
        </p:spPr>
        <p:txBody>
          <a:bodyPr>
            <a:normAutofit fontScale="92500" lnSpcReduction="10000"/>
          </a:bodyPr>
          <a:lstStyle/>
          <a:p>
            <a:pPr lvl="8">
              <a:buNone/>
            </a:pPr>
            <a:r>
              <a:rPr lang="en-US" sz="3200" dirty="0" smtClean="0"/>
              <a:t>Presented by-</a:t>
            </a:r>
          </a:p>
          <a:p>
            <a:pPr lvl="8">
              <a:buNone/>
            </a:pPr>
            <a:r>
              <a:rPr lang="en-US" sz="3200" dirty="0" smtClean="0"/>
              <a:t> DR. ISHTIAQUE AHMED</a:t>
            </a:r>
            <a:endParaRPr lang="en-US" sz="3200" dirty="0"/>
          </a:p>
        </p:txBody>
      </p:sp>
    </p:spTree>
  </p:cSld>
  <p:clrMapOvr>
    <a:masterClrMapping/>
  </p:clrMapOvr>
  <p:transition>
    <p:pull/>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3400" y="1447800"/>
            <a:ext cx="5334000" cy="2308324"/>
          </a:xfrm>
          <a:prstGeom prst="rect">
            <a:avLst/>
          </a:prstGeom>
          <a:noFill/>
        </p:spPr>
        <p:txBody>
          <a:bodyPr wrap="square" rtlCol="0">
            <a:spAutoFit/>
          </a:bodyPr>
          <a:lstStyle/>
          <a:p>
            <a:r>
              <a:rPr lang="en-US" sz="7200" dirty="0" smtClean="0"/>
              <a:t>Thank you</a:t>
            </a:r>
            <a:endParaRPr lang="en-US" sz="2000" dirty="0" smtClean="0"/>
          </a:p>
          <a:p>
            <a:r>
              <a:rPr lang="en-US" sz="2000" dirty="0" smtClean="0"/>
              <a:t>         </a:t>
            </a:r>
            <a:r>
              <a:rPr lang="en-US" sz="7200" dirty="0" smtClean="0"/>
              <a:t> </a:t>
            </a:r>
            <a:endParaRPr lang="en-US" sz="7200" dirty="0"/>
          </a:p>
        </p:txBody>
      </p:sp>
    </p:spTree>
  </p:cSld>
  <p:clrMapOvr>
    <a:masterClrMapping/>
  </p:clrMapOvr>
  <p:transition>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4" name="TextBox 3"/>
          <p:cNvSpPr txBox="1"/>
          <p:nvPr/>
        </p:nvSpPr>
        <p:spPr>
          <a:xfrm>
            <a:off x="1066800" y="1828800"/>
            <a:ext cx="7772400" cy="2677656"/>
          </a:xfrm>
          <a:prstGeom prst="rect">
            <a:avLst/>
          </a:prstGeom>
          <a:noFill/>
        </p:spPr>
        <p:txBody>
          <a:bodyPr wrap="square" rtlCol="0">
            <a:spAutoFit/>
          </a:bodyPr>
          <a:lstStyle/>
          <a:p>
            <a:pPr algn="ctr"/>
            <a:r>
              <a:rPr lang="en-US" sz="2800" dirty="0" smtClean="0">
                <a:latin typeface="Blackadder ITC" pitchFamily="82" charset="0"/>
                <a:cs typeface="BrowalliaUPC" pitchFamily="34" charset="-34"/>
              </a:rPr>
              <a:t>Auditor’s report presents the results of the examination done by the auditor. An audit involves collection of evidence about the financial statements. The evidence collected needs to be carefully shifted and analyzed to enable the auditor to draw appropriate conclusions. The conclusions drawn are communicated to the interested parties through the auditor’s </a:t>
            </a:r>
            <a:r>
              <a:rPr lang="en-US" sz="2000" dirty="0" smtClean="0">
                <a:latin typeface="BrowalliaUPC" pitchFamily="34" charset="-34"/>
                <a:cs typeface="BrowalliaUPC" pitchFamily="34" charset="-34"/>
              </a:rPr>
              <a:t>report.</a:t>
            </a:r>
            <a:endParaRPr lang="en-US" sz="2000" dirty="0">
              <a:latin typeface="BrowalliaUPC" pitchFamily="34" charset="-34"/>
              <a:cs typeface="BrowalliaUPC" pitchFamily="34" charset="-34"/>
            </a:endParaRPr>
          </a:p>
        </p:txBody>
      </p:sp>
    </p:spTree>
  </p:cSld>
  <p:clrMapOvr>
    <a:masterClrMapping/>
  </p:clrMapOvr>
  <p:transition>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143000"/>
          </a:xfrm>
        </p:spPr>
        <p:txBody>
          <a:bodyPr>
            <a:noAutofit/>
          </a:bodyPr>
          <a:lstStyle/>
          <a:p>
            <a:r>
              <a:rPr lang="en-US" sz="2800" b="1" dirty="0" smtClean="0"/>
              <a:t>Various Duties of a Company Auditor </a:t>
            </a:r>
            <a:r>
              <a:rPr lang="en-US" sz="1400" b="1" dirty="0" smtClean="0"/>
              <a:t>(in regard to reporting requirements as per companies Act, 2013)</a:t>
            </a:r>
            <a:endParaRPr lang="en-US" sz="2400" b="1" dirty="0"/>
          </a:p>
        </p:txBody>
      </p:sp>
      <p:grpSp>
        <p:nvGrpSpPr>
          <p:cNvPr id="12" name="Group 11"/>
          <p:cNvGrpSpPr/>
          <p:nvPr/>
        </p:nvGrpSpPr>
        <p:grpSpPr>
          <a:xfrm>
            <a:off x="1219200" y="2583358"/>
            <a:ext cx="5791200" cy="2643664"/>
            <a:chOff x="838200" y="3440668"/>
            <a:chExt cx="5791200" cy="2643664"/>
          </a:xfrm>
          <a:solidFill>
            <a:schemeClr val="accent6">
              <a:lumMod val="50000"/>
            </a:schemeClr>
          </a:solidFill>
        </p:grpSpPr>
        <p:sp>
          <p:nvSpPr>
            <p:cNvPr id="6" name="TextBox 5"/>
            <p:cNvSpPr txBox="1"/>
            <p:nvPr/>
          </p:nvSpPr>
          <p:spPr>
            <a:xfrm>
              <a:off x="838200" y="3440668"/>
              <a:ext cx="5791200" cy="369332"/>
            </a:xfrm>
            <a:prstGeom prst="rect">
              <a:avLst/>
            </a:prstGeom>
            <a:grpFill/>
          </p:spPr>
          <p:txBody>
            <a:bodyPr wrap="square" rtlCol="0">
              <a:spAutoFit/>
            </a:bodyPr>
            <a:lstStyle/>
            <a:p>
              <a:pPr algn="ctr"/>
              <a:r>
                <a:rPr lang="en-US" dirty="0" smtClean="0">
                  <a:solidFill>
                    <a:srgbClr val="CE9C20"/>
                  </a:solidFill>
                  <a:latin typeface="Tw Cen MT Condensed Extra Bold" pitchFamily="34" charset="0"/>
                </a:rPr>
                <a:t>DUTY TO REPORT ON TRUE &amp; FAIR VIEW</a:t>
              </a:r>
              <a:endParaRPr lang="en-US" dirty="0">
                <a:solidFill>
                  <a:srgbClr val="CE9C20"/>
                </a:solidFill>
                <a:latin typeface="Tw Cen MT Condensed Extra Bold" pitchFamily="34" charset="0"/>
              </a:endParaRPr>
            </a:p>
          </p:txBody>
        </p:sp>
        <p:sp>
          <p:nvSpPr>
            <p:cNvPr id="7" name="TextBox 6"/>
            <p:cNvSpPr txBox="1"/>
            <p:nvPr/>
          </p:nvSpPr>
          <p:spPr>
            <a:xfrm>
              <a:off x="838200" y="3886200"/>
              <a:ext cx="5791200" cy="369332"/>
            </a:xfrm>
            <a:prstGeom prst="rect">
              <a:avLst/>
            </a:prstGeom>
            <a:grpFill/>
          </p:spPr>
          <p:txBody>
            <a:bodyPr wrap="square" rtlCol="0">
              <a:spAutoFit/>
            </a:bodyPr>
            <a:lstStyle/>
            <a:p>
              <a:pPr algn="ctr"/>
              <a:r>
                <a:rPr lang="en-US" dirty="0" smtClean="0">
                  <a:solidFill>
                    <a:srgbClr val="CE9C20"/>
                  </a:solidFill>
                  <a:latin typeface="Tw Cen MT Condensed Extra Bold" pitchFamily="34" charset="0"/>
                </a:rPr>
                <a:t>DUTY TO REPORT ON PRINCIPLE ASSERTIONS</a:t>
              </a:r>
              <a:endParaRPr lang="en-US" dirty="0">
                <a:solidFill>
                  <a:srgbClr val="CE9C20"/>
                </a:solidFill>
                <a:latin typeface="Tw Cen MT Condensed Extra Bold" pitchFamily="34" charset="0"/>
              </a:endParaRPr>
            </a:p>
          </p:txBody>
        </p:sp>
        <p:sp>
          <p:nvSpPr>
            <p:cNvPr id="8" name="TextBox 7"/>
            <p:cNvSpPr txBox="1"/>
            <p:nvPr/>
          </p:nvSpPr>
          <p:spPr>
            <a:xfrm>
              <a:off x="838200" y="4355068"/>
              <a:ext cx="5791200" cy="369332"/>
            </a:xfrm>
            <a:prstGeom prst="rect">
              <a:avLst/>
            </a:prstGeom>
            <a:grpFill/>
          </p:spPr>
          <p:txBody>
            <a:bodyPr wrap="square" rtlCol="0">
              <a:spAutoFit/>
            </a:bodyPr>
            <a:lstStyle/>
            <a:p>
              <a:pPr algn="ctr"/>
              <a:r>
                <a:rPr lang="en-US" dirty="0" smtClean="0">
                  <a:solidFill>
                    <a:srgbClr val="CE9C20"/>
                  </a:solidFill>
                  <a:latin typeface="Tw Cen MT Condensed Extra Bold" pitchFamily="34" charset="0"/>
                </a:rPr>
                <a:t>DUTY TO REPORT ON SPECIFIC ENQUIRIES</a:t>
              </a:r>
              <a:endParaRPr lang="en-US" dirty="0">
                <a:solidFill>
                  <a:srgbClr val="CE9C20"/>
                </a:solidFill>
                <a:latin typeface="Tw Cen MT Condensed Extra Bold" pitchFamily="34" charset="0"/>
              </a:endParaRPr>
            </a:p>
          </p:txBody>
        </p:sp>
        <p:sp>
          <p:nvSpPr>
            <p:cNvPr id="9" name="TextBox 8"/>
            <p:cNvSpPr txBox="1"/>
            <p:nvPr/>
          </p:nvSpPr>
          <p:spPr>
            <a:xfrm>
              <a:off x="838200" y="4812268"/>
              <a:ext cx="5791200" cy="369332"/>
            </a:xfrm>
            <a:prstGeom prst="rect">
              <a:avLst/>
            </a:prstGeom>
            <a:grpFill/>
          </p:spPr>
          <p:txBody>
            <a:bodyPr wrap="square" rtlCol="0">
              <a:spAutoFit/>
            </a:bodyPr>
            <a:lstStyle/>
            <a:p>
              <a:pPr algn="ctr"/>
              <a:r>
                <a:rPr lang="en-US" dirty="0" smtClean="0">
                  <a:solidFill>
                    <a:srgbClr val="CE9C20"/>
                  </a:solidFill>
                  <a:latin typeface="Tw Cen MT Condensed Extra Bold" pitchFamily="34" charset="0"/>
                </a:rPr>
                <a:t>DUTY TO REPORT ON NEGATIVE ANSWERS</a:t>
              </a:r>
              <a:endParaRPr lang="en-US" dirty="0">
                <a:solidFill>
                  <a:srgbClr val="CE9C20"/>
                </a:solidFill>
                <a:latin typeface="Tw Cen MT Condensed Extra Bold" pitchFamily="34" charset="0"/>
              </a:endParaRPr>
            </a:p>
          </p:txBody>
        </p:sp>
        <p:sp>
          <p:nvSpPr>
            <p:cNvPr id="10" name="TextBox 9"/>
            <p:cNvSpPr txBox="1"/>
            <p:nvPr/>
          </p:nvSpPr>
          <p:spPr>
            <a:xfrm>
              <a:off x="838200" y="5269468"/>
              <a:ext cx="5791200" cy="369332"/>
            </a:xfrm>
            <a:prstGeom prst="rect">
              <a:avLst/>
            </a:prstGeom>
            <a:grpFill/>
          </p:spPr>
          <p:txBody>
            <a:bodyPr wrap="square" rtlCol="0">
              <a:spAutoFit/>
            </a:bodyPr>
            <a:lstStyle/>
            <a:p>
              <a:pPr algn="ctr"/>
              <a:r>
                <a:rPr lang="en-US" dirty="0" smtClean="0">
                  <a:solidFill>
                    <a:srgbClr val="CE9C20"/>
                  </a:solidFill>
                  <a:latin typeface="Tw Cen MT Condensed Extra Bold" pitchFamily="34" charset="0"/>
                </a:rPr>
                <a:t>DUTY IN CASE OF GOVERNMENT COMAPNY </a:t>
              </a:r>
              <a:endParaRPr lang="en-US" dirty="0">
                <a:solidFill>
                  <a:srgbClr val="CE9C20"/>
                </a:solidFill>
                <a:latin typeface="Tw Cen MT Condensed Extra Bold" pitchFamily="34" charset="0"/>
              </a:endParaRPr>
            </a:p>
          </p:txBody>
        </p:sp>
        <p:sp>
          <p:nvSpPr>
            <p:cNvPr id="11" name="TextBox 10"/>
            <p:cNvSpPr txBox="1"/>
            <p:nvPr/>
          </p:nvSpPr>
          <p:spPr>
            <a:xfrm>
              <a:off x="838200" y="5715000"/>
              <a:ext cx="5791200" cy="369332"/>
            </a:xfrm>
            <a:prstGeom prst="rect">
              <a:avLst/>
            </a:prstGeom>
            <a:grpFill/>
          </p:spPr>
          <p:txBody>
            <a:bodyPr wrap="square" rtlCol="0">
              <a:spAutoFit/>
            </a:bodyPr>
            <a:lstStyle/>
            <a:p>
              <a:pPr algn="ctr"/>
              <a:r>
                <a:rPr lang="en-US" dirty="0" smtClean="0">
                  <a:solidFill>
                    <a:srgbClr val="CE9C20"/>
                  </a:solidFill>
                  <a:latin typeface="Tw Cen MT Condensed Extra Bold" pitchFamily="34" charset="0"/>
                </a:rPr>
                <a:t>DUTY TO SIGN AUDIT REPORT </a:t>
              </a:r>
              <a:endParaRPr lang="en-US" dirty="0">
                <a:solidFill>
                  <a:srgbClr val="CE9C20"/>
                </a:solidFill>
                <a:latin typeface="Tw Cen MT Condensed Extra Bold" pitchFamily="34" charset="0"/>
              </a:endParaRPr>
            </a:p>
          </p:txBody>
        </p:sp>
      </p:grpSp>
      <p:cxnSp>
        <p:nvCxnSpPr>
          <p:cNvPr id="14" name="Straight Arrow Connector 13"/>
          <p:cNvCxnSpPr/>
          <p:nvPr/>
        </p:nvCxnSpPr>
        <p:spPr>
          <a:xfrm rot="5400000">
            <a:off x="3809206" y="2057400"/>
            <a:ext cx="457994" cy="794"/>
          </a:xfrm>
          <a:prstGeom prst="straightConnector1">
            <a:avLst/>
          </a:prstGeom>
          <a:ln w="571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781800" cy="609600"/>
          </a:xfrm>
        </p:spPr>
        <p:txBody>
          <a:bodyPr>
            <a:normAutofit/>
          </a:bodyPr>
          <a:lstStyle/>
          <a:p>
            <a:r>
              <a:rPr lang="en-US" sz="2000" b="1" dirty="0" smtClean="0"/>
              <a:t>Various Duties of a Company Auditor </a:t>
            </a:r>
            <a:r>
              <a:rPr lang="en-US" sz="1050" b="1" dirty="0" smtClean="0"/>
              <a:t>(in regard to reporting requirements as per companies Act, 2013)</a:t>
            </a:r>
            <a:endParaRPr lang="en-US" sz="1800" b="1" dirty="0"/>
          </a:p>
        </p:txBody>
      </p:sp>
      <p:sp>
        <p:nvSpPr>
          <p:cNvPr id="12" name="TextBox 11"/>
          <p:cNvSpPr txBox="1"/>
          <p:nvPr/>
        </p:nvSpPr>
        <p:spPr>
          <a:xfrm>
            <a:off x="228600" y="762001"/>
            <a:ext cx="7924800" cy="5909310"/>
          </a:xfrm>
          <a:prstGeom prst="rect">
            <a:avLst/>
          </a:prstGeom>
          <a:noFill/>
        </p:spPr>
        <p:txBody>
          <a:bodyPr wrap="square" rtlCol="0">
            <a:spAutoFit/>
          </a:bodyPr>
          <a:lstStyle/>
          <a:p>
            <a:pPr>
              <a:buFont typeface="Wingdings" pitchFamily="2" charset="2"/>
              <a:buChar char="q"/>
            </a:pPr>
            <a:r>
              <a:rPr lang="en-US" b="1" dirty="0">
                <a:solidFill>
                  <a:srgbClr val="660033"/>
                </a:solidFill>
                <a:latin typeface="Arial" pitchFamily="34" charset="0"/>
                <a:cs typeface="Arial" pitchFamily="34" charset="0"/>
              </a:rPr>
              <a:t> </a:t>
            </a:r>
            <a:r>
              <a:rPr lang="en-US" b="1" u="sng" dirty="0" smtClean="0">
                <a:solidFill>
                  <a:srgbClr val="660033"/>
                </a:solidFill>
                <a:latin typeface="Arial" pitchFamily="34" charset="0"/>
                <a:cs typeface="Arial" pitchFamily="34" charset="0"/>
              </a:rPr>
              <a:t>Duty to report on True &amp; Fair view [Sec 143(2)]</a:t>
            </a:r>
            <a:r>
              <a:rPr lang="en-US" dirty="0" smtClean="0">
                <a:solidFill>
                  <a:srgbClr val="660033"/>
                </a:solidFill>
                <a:latin typeface="Arial" pitchFamily="34" charset="0"/>
                <a:cs typeface="Arial" pitchFamily="34" charset="0"/>
              </a:rPr>
              <a:t> </a:t>
            </a:r>
            <a:r>
              <a:rPr lang="en-US" b="1" dirty="0" smtClean="0">
                <a:solidFill>
                  <a:srgbClr val="660033"/>
                </a:solidFill>
                <a:latin typeface="Arial" pitchFamily="34" charset="0"/>
                <a:cs typeface="Arial" pitchFamily="34" charset="0"/>
              </a:rPr>
              <a:t>–</a:t>
            </a:r>
            <a:r>
              <a:rPr lang="en-US" dirty="0" smtClean="0">
                <a:solidFill>
                  <a:srgbClr val="660033"/>
                </a:solidFill>
                <a:latin typeface="Arial" pitchFamily="34" charset="0"/>
                <a:cs typeface="Arial" pitchFamily="34" charset="0"/>
              </a:rPr>
              <a:t> Every auditor is required to make a report to the shareholders/members of the company on : </a:t>
            </a:r>
          </a:p>
          <a:p>
            <a:r>
              <a:rPr lang="en-US" dirty="0" smtClean="0">
                <a:solidFill>
                  <a:srgbClr val="660033"/>
                </a:solidFill>
                <a:latin typeface="Arial" pitchFamily="34" charset="0"/>
                <a:cs typeface="Arial" pitchFamily="34" charset="0"/>
              </a:rPr>
              <a:t>   </a:t>
            </a:r>
          </a:p>
          <a:p>
            <a:r>
              <a:rPr lang="en-US" dirty="0" smtClean="0">
                <a:solidFill>
                  <a:srgbClr val="660033"/>
                </a:solidFill>
                <a:latin typeface="Arial" pitchFamily="34" charset="0"/>
                <a:cs typeface="Arial" pitchFamily="34" charset="0"/>
              </a:rPr>
              <a:t>     a) The documents examined by him,</a:t>
            </a:r>
          </a:p>
          <a:p>
            <a:r>
              <a:rPr lang="en-US" dirty="0" smtClean="0">
                <a:solidFill>
                  <a:srgbClr val="660033"/>
                </a:solidFill>
                <a:latin typeface="Arial" pitchFamily="34" charset="0"/>
                <a:cs typeface="Arial" pitchFamily="34" charset="0"/>
              </a:rPr>
              <a:t>     b) Every document declared by law to be the part of or annexed to such balance  </a:t>
            </a:r>
          </a:p>
          <a:p>
            <a:r>
              <a:rPr lang="en-US" dirty="0" smtClean="0">
                <a:solidFill>
                  <a:srgbClr val="660033"/>
                </a:solidFill>
                <a:latin typeface="Arial" pitchFamily="34" charset="0"/>
                <a:cs typeface="Arial" pitchFamily="34" charset="0"/>
              </a:rPr>
              <a:t>         sheet and profit &amp; loss account.</a:t>
            </a:r>
          </a:p>
          <a:p>
            <a:r>
              <a:rPr lang="en-US" dirty="0" smtClean="0">
                <a:solidFill>
                  <a:srgbClr val="660033"/>
                </a:solidFill>
                <a:latin typeface="Arial" pitchFamily="34" charset="0"/>
                <a:cs typeface="Arial" pitchFamily="34" charset="0"/>
              </a:rPr>
              <a:t>      </a:t>
            </a:r>
            <a:endParaRPr lang="en-US" dirty="0">
              <a:solidFill>
                <a:srgbClr val="660033"/>
              </a:solidFill>
              <a:latin typeface="Arial" pitchFamily="34" charset="0"/>
              <a:cs typeface="Arial" pitchFamily="34" charset="0"/>
            </a:endParaRPr>
          </a:p>
          <a:p>
            <a:pPr>
              <a:buFont typeface="Wingdings" pitchFamily="2" charset="2"/>
              <a:buChar char="q"/>
            </a:pPr>
            <a:r>
              <a:rPr lang="en-US" dirty="0" smtClean="0">
                <a:solidFill>
                  <a:srgbClr val="660033"/>
                </a:solidFill>
                <a:latin typeface="Arial" pitchFamily="34" charset="0"/>
                <a:cs typeface="Arial" pitchFamily="34" charset="0"/>
              </a:rPr>
              <a:t> </a:t>
            </a:r>
            <a:r>
              <a:rPr lang="en-US" b="1" u="sng" dirty="0" smtClean="0">
                <a:solidFill>
                  <a:srgbClr val="660033"/>
                </a:solidFill>
                <a:latin typeface="Arial" pitchFamily="34" charset="0"/>
                <a:cs typeface="Arial" pitchFamily="34" charset="0"/>
              </a:rPr>
              <a:t>Duty to report on Principle Assertions [Sec 143(3)]</a:t>
            </a:r>
            <a:r>
              <a:rPr lang="en-US" dirty="0" smtClean="0">
                <a:solidFill>
                  <a:srgbClr val="660033"/>
                </a:solidFill>
                <a:latin typeface="Arial" pitchFamily="34" charset="0"/>
                <a:cs typeface="Arial" pitchFamily="34" charset="0"/>
              </a:rPr>
              <a:t> – The auditor’s duty regarding reporting on statement of facts and opinions  :</a:t>
            </a:r>
          </a:p>
          <a:p>
            <a:r>
              <a:rPr lang="en-US" dirty="0" smtClean="0">
                <a:solidFill>
                  <a:srgbClr val="660033"/>
                </a:solidFill>
                <a:latin typeface="Arial" pitchFamily="34" charset="0"/>
                <a:cs typeface="Arial" pitchFamily="34" charset="0"/>
              </a:rPr>
              <a:t>  </a:t>
            </a:r>
          </a:p>
          <a:p>
            <a:r>
              <a:rPr lang="en-US" dirty="0" smtClean="0">
                <a:solidFill>
                  <a:srgbClr val="660033"/>
                </a:solidFill>
                <a:latin typeface="Arial" pitchFamily="34" charset="0"/>
                <a:cs typeface="Arial" pitchFamily="34" charset="0"/>
              </a:rPr>
              <a:t>     a) Whether he has obtained all the information and explanations which were </a:t>
            </a:r>
          </a:p>
          <a:p>
            <a:r>
              <a:rPr lang="en-US" dirty="0" smtClean="0">
                <a:solidFill>
                  <a:srgbClr val="660033"/>
                </a:solidFill>
                <a:latin typeface="Arial" pitchFamily="34" charset="0"/>
                <a:cs typeface="Arial" pitchFamily="34" charset="0"/>
              </a:rPr>
              <a:t>          necessary for the purpose of his audit.</a:t>
            </a:r>
          </a:p>
          <a:p>
            <a:r>
              <a:rPr lang="en-US" dirty="0" smtClean="0">
                <a:solidFill>
                  <a:srgbClr val="660033"/>
                </a:solidFill>
                <a:latin typeface="Arial" pitchFamily="34" charset="0"/>
                <a:cs typeface="Arial" pitchFamily="34" charset="0"/>
              </a:rPr>
              <a:t>     b) Whether company’s balance sheet and profit &amp; loss account are in agreement</a:t>
            </a:r>
          </a:p>
          <a:p>
            <a:r>
              <a:rPr lang="en-US" dirty="0" smtClean="0">
                <a:solidFill>
                  <a:srgbClr val="660033"/>
                </a:solidFill>
                <a:latin typeface="Arial" pitchFamily="34" charset="0"/>
                <a:cs typeface="Arial" pitchFamily="34" charset="0"/>
              </a:rPr>
              <a:t>          with the books of accounts and returns.</a:t>
            </a:r>
          </a:p>
          <a:p>
            <a:r>
              <a:rPr lang="en-US" dirty="0" smtClean="0">
                <a:solidFill>
                  <a:srgbClr val="660033"/>
                </a:solidFill>
                <a:latin typeface="Arial" pitchFamily="34" charset="0"/>
                <a:cs typeface="Arial" pitchFamily="34" charset="0"/>
              </a:rPr>
              <a:t>     c) Whether company has adequate internal financial control system in place and</a:t>
            </a:r>
          </a:p>
          <a:p>
            <a:r>
              <a:rPr lang="en-US" dirty="0" smtClean="0">
                <a:solidFill>
                  <a:srgbClr val="660033"/>
                </a:solidFill>
                <a:latin typeface="Arial" pitchFamily="34" charset="0"/>
                <a:cs typeface="Arial" pitchFamily="34" charset="0"/>
              </a:rPr>
              <a:t>         operating effectiveness of such system. </a:t>
            </a:r>
          </a:p>
          <a:p>
            <a:r>
              <a:rPr lang="en-US" dirty="0" smtClean="0">
                <a:solidFill>
                  <a:srgbClr val="660033"/>
                </a:solidFill>
                <a:latin typeface="Arial" pitchFamily="34" charset="0"/>
                <a:cs typeface="Arial" pitchFamily="34" charset="0"/>
              </a:rPr>
              <a:t>   </a:t>
            </a:r>
            <a:endParaRPr lang="en-US" dirty="0">
              <a:solidFill>
                <a:srgbClr val="660033"/>
              </a:solidFill>
              <a:latin typeface="Arial" pitchFamily="34" charset="0"/>
              <a:cs typeface="Arial" pitchFamily="34" charset="0"/>
            </a:endParaRPr>
          </a:p>
        </p:txBody>
      </p:sp>
    </p:spTree>
  </p:cSld>
  <p:clrMapOvr>
    <a:masterClrMapping/>
  </p:clrMapOvr>
  <p:transition>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781800" cy="609600"/>
          </a:xfrm>
        </p:spPr>
        <p:txBody>
          <a:bodyPr>
            <a:normAutofit/>
          </a:bodyPr>
          <a:lstStyle/>
          <a:p>
            <a:r>
              <a:rPr lang="en-US" sz="2000" b="1" dirty="0" smtClean="0"/>
              <a:t>Various Duties of a Company Auditor </a:t>
            </a:r>
            <a:r>
              <a:rPr lang="en-US" sz="1050" b="1" dirty="0" smtClean="0"/>
              <a:t>(in regard to reporting requirements as per companies Act, 2013)</a:t>
            </a:r>
            <a:endParaRPr lang="en-US" sz="1800" b="1" dirty="0"/>
          </a:p>
        </p:txBody>
      </p:sp>
      <p:sp>
        <p:nvSpPr>
          <p:cNvPr id="12" name="TextBox 11"/>
          <p:cNvSpPr txBox="1"/>
          <p:nvPr/>
        </p:nvSpPr>
        <p:spPr>
          <a:xfrm>
            <a:off x="228600" y="838200"/>
            <a:ext cx="7924800" cy="6494085"/>
          </a:xfrm>
          <a:prstGeom prst="rect">
            <a:avLst/>
          </a:prstGeom>
          <a:noFill/>
        </p:spPr>
        <p:txBody>
          <a:bodyPr wrap="square" rtlCol="0">
            <a:spAutoFit/>
          </a:bodyPr>
          <a:lstStyle/>
          <a:p>
            <a:pPr>
              <a:buFont typeface="Wingdings" pitchFamily="2" charset="2"/>
              <a:buChar char="q"/>
            </a:pPr>
            <a:r>
              <a:rPr lang="en-US" b="1" dirty="0">
                <a:solidFill>
                  <a:srgbClr val="660033"/>
                </a:solidFill>
                <a:latin typeface="Tempus Sans ITC" pitchFamily="82" charset="0"/>
                <a:cs typeface="Times New Roman" pitchFamily="18" charset="0"/>
              </a:rPr>
              <a:t> </a:t>
            </a:r>
            <a:r>
              <a:rPr lang="en-US" b="1" u="sng" dirty="0" smtClean="0">
                <a:solidFill>
                  <a:srgbClr val="660033"/>
                </a:solidFill>
                <a:latin typeface="Arial" pitchFamily="34" charset="0"/>
                <a:cs typeface="Arial" pitchFamily="34" charset="0"/>
              </a:rPr>
              <a:t>Duty to report on Specific Enquiries [Sec 143 (1)]</a:t>
            </a:r>
            <a:r>
              <a:rPr lang="en-US" b="1" dirty="0" smtClean="0">
                <a:solidFill>
                  <a:srgbClr val="660033"/>
                </a:solidFill>
                <a:latin typeface="Arial" pitchFamily="34" charset="0"/>
                <a:cs typeface="Arial" pitchFamily="34" charset="0"/>
              </a:rPr>
              <a:t> </a:t>
            </a:r>
            <a:r>
              <a:rPr lang="en-US" sz="2000" b="1" dirty="0" smtClean="0">
                <a:solidFill>
                  <a:srgbClr val="660033"/>
                </a:solidFill>
                <a:latin typeface="Arial" pitchFamily="34" charset="0"/>
                <a:cs typeface="Arial" pitchFamily="34" charset="0"/>
              </a:rPr>
              <a:t>– </a:t>
            </a:r>
            <a:r>
              <a:rPr lang="en-US" dirty="0" smtClean="0">
                <a:solidFill>
                  <a:srgbClr val="660033"/>
                </a:solidFill>
                <a:latin typeface="Arial" pitchFamily="34" charset="0"/>
                <a:cs typeface="Arial" pitchFamily="34" charset="0"/>
              </a:rPr>
              <a:t>It requires the</a:t>
            </a:r>
          </a:p>
          <a:p>
            <a:r>
              <a:rPr lang="en-US" dirty="0" smtClean="0">
                <a:solidFill>
                  <a:srgbClr val="660033"/>
                </a:solidFill>
                <a:latin typeface="Arial" pitchFamily="34" charset="0"/>
                <a:cs typeface="Arial" pitchFamily="34" charset="0"/>
              </a:rPr>
              <a:t>     auditor  to enquire into the following : </a:t>
            </a:r>
          </a:p>
          <a:p>
            <a:endParaRPr lang="en-US" dirty="0" smtClean="0">
              <a:solidFill>
                <a:srgbClr val="660033"/>
              </a:solidFill>
              <a:latin typeface="Arial" pitchFamily="34" charset="0"/>
              <a:ea typeface="Segoe UI Symbol" pitchFamily="34" charset="0"/>
              <a:cs typeface="Arial" pitchFamily="34" charset="0"/>
            </a:endParaRPr>
          </a:p>
          <a:p>
            <a:r>
              <a:rPr lang="en-US" dirty="0" smtClean="0">
                <a:solidFill>
                  <a:srgbClr val="660033"/>
                </a:solidFill>
                <a:latin typeface="Arial" pitchFamily="34" charset="0"/>
                <a:cs typeface="Arial" pitchFamily="34" charset="0"/>
              </a:rPr>
              <a:t>    a) Whether loans and advances made by the company on the basis of security</a:t>
            </a:r>
          </a:p>
          <a:p>
            <a:r>
              <a:rPr lang="en-US" dirty="0" smtClean="0">
                <a:solidFill>
                  <a:srgbClr val="660033"/>
                </a:solidFill>
                <a:latin typeface="Arial" pitchFamily="34" charset="0"/>
                <a:cs typeface="Arial" pitchFamily="34" charset="0"/>
              </a:rPr>
              <a:t>        have been properly secured and whether the terms on which have been made</a:t>
            </a:r>
          </a:p>
          <a:p>
            <a:r>
              <a:rPr lang="en-US" dirty="0" smtClean="0">
                <a:solidFill>
                  <a:srgbClr val="660033"/>
                </a:solidFill>
                <a:latin typeface="Arial" pitchFamily="34" charset="0"/>
                <a:cs typeface="Arial" pitchFamily="34" charset="0"/>
              </a:rPr>
              <a:t>        are not prejudicial to the interests of the company.</a:t>
            </a:r>
          </a:p>
          <a:p>
            <a:r>
              <a:rPr lang="en-US" dirty="0" smtClean="0">
                <a:solidFill>
                  <a:srgbClr val="660033"/>
                </a:solidFill>
                <a:latin typeface="Arial" pitchFamily="34" charset="0"/>
                <a:cs typeface="Arial" pitchFamily="34" charset="0"/>
              </a:rPr>
              <a:t>    b) Whether shares, debentures and other securities held by the company have</a:t>
            </a:r>
          </a:p>
          <a:p>
            <a:r>
              <a:rPr lang="en-US" dirty="0" smtClean="0">
                <a:solidFill>
                  <a:srgbClr val="660033"/>
                </a:solidFill>
                <a:latin typeface="Arial" pitchFamily="34" charset="0"/>
                <a:cs typeface="Arial" pitchFamily="34" charset="0"/>
              </a:rPr>
              <a:t>         been sold at a price less than their purchase price.</a:t>
            </a:r>
          </a:p>
          <a:p>
            <a:r>
              <a:rPr lang="en-US" dirty="0" smtClean="0">
                <a:solidFill>
                  <a:srgbClr val="660033"/>
                </a:solidFill>
                <a:latin typeface="Arial" pitchFamily="34" charset="0"/>
                <a:cs typeface="Arial" pitchFamily="34" charset="0"/>
              </a:rPr>
              <a:t>    c)  If shares have been issued for consideration other than cash, whether position</a:t>
            </a:r>
          </a:p>
          <a:p>
            <a:r>
              <a:rPr lang="en-US" dirty="0" smtClean="0">
                <a:solidFill>
                  <a:srgbClr val="660033"/>
                </a:solidFill>
                <a:latin typeface="Arial" pitchFamily="34" charset="0"/>
                <a:cs typeface="Arial" pitchFamily="34" charset="0"/>
              </a:rPr>
              <a:t>         stated in the books and balance sheet is correct and not misleading.</a:t>
            </a:r>
          </a:p>
          <a:p>
            <a:endParaRPr lang="en-US" dirty="0" smtClean="0">
              <a:solidFill>
                <a:srgbClr val="660033"/>
              </a:solidFill>
              <a:latin typeface="Arial" pitchFamily="34" charset="0"/>
              <a:cs typeface="Arial" pitchFamily="34" charset="0"/>
            </a:endParaRPr>
          </a:p>
          <a:p>
            <a:pPr>
              <a:buFont typeface="Wingdings" pitchFamily="2" charset="2"/>
              <a:buChar char="q"/>
            </a:pPr>
            <a:r>
              <a:rPr lang="en-US" dirty="0" smtClean="0">
                <a:solidFill>
                  <a:srgbClr val="660033"/>
                </a:solidFill>
                <a:latin typeface="Arial" pitchFamily="34" charset="0"/>
                <a:cs typeface="Arial" pitchFamily="34" charset="0"/>
              </a:rPr>
              <a:t> </a:t>
            </a:r>
            <a:r>
              <a:rPr lang="en-US" b="1" u="sng" dirty="0" smtClean="0">
                <a:solidFill>
                  <a:srgbClr val="660033"/>
                </a:solidFill>
                <a:latin typeface="Arial" pitchFamily="34" charset="0"/>
                <a:cs typeface="Arial" pitchFamily="34" charset="0"/>
              </a:rPr>
              <a:t>Duty to report reasons of negative answers or with qualifications [Sec 143]</a:t>
            </a:r>
            <a:r>
              <a:rPr lang="en-US" dirty="0" smtClean="0">
                <a:solidFill>
                  <a:srgbClr val="660033"/>
                </a:solidFill>
                <a:latin typeface="Arial" pitchFamily="34" charset="0"/>
                <a:cs typeface="Arial" pitchFamily="34" charset="0"/>
              </a:rPr>
              <a:t> – </a:t>
            </a:r>
          </a:p>
          <a:p>
            <a:r>
              <a:rPr lang="en-US" dirty="0" smtClean="0">
                <a:solidFill>
                  <a:srgbClr val="660033"/>
                </a:solidFill>
                <a:latin typeface="Arial" pitchFamily="34" charset="0"/>
                <a:cs typeface="Arial" pitchFamily="34" charset="0"/>
              </a:rPr>
              <a:t>     The auditor must ensure that the Accounting Standards are implemented in the</a:t>
            </a:r>
          </a:p>
          <a:p>
            <a:r>
              <a:rPr lang="en-US" dirty="0" smtClean="0">
                <a:solidFill>
                  <a:srgbClr val="660033"/>
                </a:solidFill>
                <a:latin typeface="Arial" pitchFamily="34" charset="0"/>
                <a:cs typeface="Arial" pitchFamily="34" charset="0"/>
              </a:rPr>
              <a:t>     presentation of financial statements covered by their audit reports. The</a:t>
            </a:r>
          </a:p>
          <a:p>
            <a:r>
              <a:rPr lang="en-US" dirty="0" smtClean="0">
                <a:solidFill>
                  <a:srgbClr val="660033"/>
                </a:solidFill>
                <a:latin typeface="Arial" pitchFamily="34" charset="0"/>
                <a:cs typeface="Arial" pitchFamily="34" charset="0"/>
              </a:rPr>
              <a:t>     deviations should be reported in the report.  </a:t>
            </a:r>
          </a:p>
          <a:p>
            <a:r>
              <a:rPr lang="en-US" dirty="0" smtClean="0">
                <a:solidFill>
                  <a:srgbClr val="660033"/>
                </a:solidFill>
                <a:latin typeface="Arial" pitchFamily="34" charset="0"/>
                <a:cs typeface="Arial" pitchFamily="34" charset="0"/>
              </a:rPr>
              <a:t>  </a:t>
            </a:r>
          </a:p>
          <a:p>
            <a:r>
              <a:rPr lang="en-US" dirty="0" smtClean="0">
                <a:solidFill>
                  <a:srgbClr val="660033"/>
                </a:solidFill>
                <a:latin typeface="Arial" pitchFamily="34" charset="0"/>
                <a:cs typeface="Arial" pitchFamily="34" charset="0"/>
              </a:rPr>
              <a:t>         </a:t>
            </a:r>
            <a:endParaRPr lang="en-US" dirty="0">
              <a:solidFill>
                <a:srgbClr val="660033"/>
              </a:solidFill>
              <a:latin typeface="Arial" pitchFamily="34" charset="0"/>
              <a:cs typeface="Arial" pitchFamily="34" charset="0"/>
            </a:endParaRPr>
          </a:p>
        </p:txBody>
      </p:sp>
    </p:spTree>
  </p:cSld>
  <p:clrMapOvr>
    <a:masterClrMapping/>
  </p:clrMapOvr>
  <p:transition>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781800" cy="609600"/>
          </a:xfrm>
        </p:spPr>
        <p:txBody>
          <a:bodyPr>
            <a:normAutofit/>
          </a:bodyPr>
          <a:lstStyle/>
          <a:p>
            <a:r>
              <a:rPr lang="en-US" sz="2000" b="1" dirty="0" smtClean="0"/>
              <a:t>Various Duties of a Company Auditor </a:t>
            </a:r>
            <a:r>
              <a:rPr lang="en-US" sz="1050" b="1" dirty="0" smtClean="0"/>
              <a:t>(in regard to reporting requirements as per companies Act, 2013)</a:t>
            </a:r>
            <a:endParaRPr lang="en-US" sz="1800" b="1" dirty="0"/>
          </a:p>
        </p:txBody>
      </p:sp>
      <p:sp>
        <p:nvSpPr>
          <p:cNvPr id="12" name="TextBox 11"/>
          <p:cNvSpPr txBox="1"/>
          <p:nvPr/>
        </p:nvSpPr>
        <p:spPr>
          <a:xfrm>
            <a:off x="228600" y="1600200"/>
            <a:ext cx="7924800" cy="4832092"/>
          </a:xfrm>
          <a:prstGeom prst="rect">
            <a:avLst/>
          </a:prstGeom>
          <a:noFill/>
        </p:spPr>
        <p:txBody>
          <a:bodyPr wrap="square" rtlCol="0">
            <a:spAutoFit/>
          </a:bodyPr>
          <a:lstStyle/>
          <a:p>
            <a:pPr>
              <a:buFont typeface="Wingdings" pitchFamily="2" charset="2"/>
              <a:buChar char="q"/>
            </a:pPr>
            <a:r>
              <a:rPr lang="en-US" b="1" dirty="0">
                <a:solidFill>
                  <a:srgbClr val="660033"/>
                </a:solidFill>
                <a:latin typeface="Arial" pitchFamily="34" charset="0"/>
                <a:cs typeface="Arial" pitchFamily="34" charset="0"/>
              </a:rPr>
              <a:t> </a:t>
            </a:r>
            <a:r>
              <a:rPr lang="en-US" b="1" u="sng" dirty="0" smtClean="0">
                <a:solidFill>
                  <a:srgbClr val="660033"/>
                </a:solidFill>
                <a:latin typeface="Arial" pitchFamily="34" charset="0"/>
                <a:cs typeface="Arial" pitchFamily="34" charset="0"/>
              </a:rPr>
              <a:t>Duty in case of audit of Government Company [Sec 143 (5)]</a:t>
            </a:r>
            <a:r>
              <a:rPr lang="en-US" b="1" dirty="0" smtClean="0">
                <a:solidFill>
                  <a:srgbClr val="660033"/>
                </a:solidFill>
                <a:latin typeface="Arial" pitchFamily="34" charset="0"/>
                <a:cs typeface="Arial" pitchFamily="34" charset="0"/>
              </a:rPr>
              <a:t> – </a:t>
            </a:r>
            <a:r>
              <a:rPr lang="en-US" dirty="0" smtClean="0">
                <a:solidFill>
                  <a:srgbClr val="660033"/>
                </a:solidFill>
                <a:latin typeface="Arial" pitchFamily="34" charset="0"/>
                <a:cs typeface="Arial" pitchFamily="34" charset="0"/>
              </a:rPr>
              <a:t>The auditor</a:t>
            </a:r>
          </a:p>
          <a:p>
            <a:r>
              <a:rPr lang="en-US" dirty="0" smtClean="0">
                <a:solidFill>
                  <a:srgbClr val="660033"/>
                </a:solidFill>
                <a:latin typeface="Arial" pitchFamily="34" charset="0"/>
                <a:cs typeface="Arial" pitchFamily="34" charset="0"/>
              </a:rPr>
              <a:t>    shall audit the accounts in the manner as required by Comptroller and</a:t>
            </a:r>
          </a:p>
          <a:p>
            <a:r>
              <a:rPr lang="en-US" dirty="0" smtClean="0">
                <a:solidFill>
                  <a:srgbClr val="660033"/>
                </a:solidFill>
                <a:latin typeface="Arial" pitchFamily="34" charset="0"/>
                <a:cs typeface="Arial" pitchFamily="34" charset="0"/>
              </a:rPr>
              <a:t>    Auditor General (CAG) and submit the copy of audit report to CAG which shall</a:t>
            </a:r>
          </a:p>
          <a:p>
            <a:r>
              <a:rPr lang="en-US" dirty="0" smtClean="0">
                <a:solidFill>
                  <a:srgbClr val="660033"/>
                </a:solidFill>
                <a:latin typeface="Arial" pitchFamily="34" charset="0"/>
                <a:cs typeface="Arial" pitchFamily="34" charset="0"/>
              </a:rPr>
              <a:t>    include action taken thereon and its impact on accounts and financial statement of</a:t>
            </a:r>
          </a:p>
          <a:p>
            <a:r>
              <a:rPr lang="en-US" dirty="0" smtClean="0">
                <a:solidFill>
                  <a:srgbClr val="660033"/>
                </a:solidFill>
                <a:latin typeface="Arial" pitchFamily="34" charset="0"/>
                <a:cs typeface="Arial" pitchFamily="34" charset="0"/>
              </a:rPr>
              <a:t>    the company. </a:t>
            </a:r>
          </a:p>
          <a:p>
            <a:endParaRPr lang="en-US" dirty="0" smtClean="0">
              <a:solidFill>
                <a:srgbClr val="660033"/>
              </a:solidFill>
              <a:latin typeface="Arial" pitchFamily="34" charset="0"/>
              <a:cs typeface="Arial" pitchFamily="34" charset="0"/>
            </a:endParaRPr>
          </a:p>
          <a:p>
            <a:pPr>
              <a:buFont typeface="Wingdings" pitchFamily="2" charset="2"/>
              <a:buChar char="q"/>
            </a:pPr>
            <a:r>
              <a:rPr lang="en-US" dirty="0" smtClean="0">
                <a:solidFill>
                  <a:srgbClr val="660033"/>
                </a:solidFill>
                <a:latin typeface="Arial" pitchFamily="34" charset="0"/>
                <a:cs typeface="Arial" pitchFamily="34" charset="0"/>
              </a:rPr>
              <a:t> </a:t>
            </a:r>
            <a:r>
              <a:rPr lang="en-US" b="1" u="sng" dirty="0" smtClean="0">
                <a:solidFill>
                  <a:srgbClr val="660033"/>
                </a:solidFill>
                <a:latin typeface="Arial" pitchFamily="34" charset="0"/>
                <a:cs typeface="Arial" pitchFamily="34" charset="0"/>
              </a:rPr>
              <a:t>Duty to sign audit report [Sec 145] </a:t>
            </a:r>
            <a:r>
              <a:rPr lang="en-US" dirty="0" smtClean="0">
                <a:solidFill>
                  <a:srgbClr val="660033"/>
                </a:solidFill>
                <a:latin typeface="Arial" pitchFamily="34" charset="0"/>
                <a:cs typeface="Arial" pitchFamily="34" charset="0"/>
              </a:rPr>
              <a:t>– The qualification, observations or </a:t>
            </a:r>
          </a:p>
          <a:p>
            <a:r>
              <a:rPr lang="en-US" dirty="0" smtClean="0">
                <a:solidFill>
                  <a:srgbClr val="660033"/>
                </a:solidFill>
                <a:latin typeface="Arial" pitchFamily="34" charset="0"/>
                <a:cs typeface="Arial" pitchFamily="34" charset="0"/>
              </a:rPr>
              <a:t>    comment on financial transactions or matters having adverse effect on the </a:t>
            </a:r>
          </a:p>
          <a:p>
            <a:r>
              <a:rPr lang="en-US" dirty="0" smtClean="0">
                <a:solidFill>
                  <a:srgbClr val="660033"/>
                </a:solidFill>
                <a:latin typeface="Arial" pitchFamily="34" charset="0"/>
                <a:cs typeface="Arial" pitchFamily="34" charset="0"/>
              </a:rPr>
              <a:t>    functioning of the company shall be read before the company in general meeting</a:t>
            </a:r>
          </a:p>
          <a:p>
            <a:r>
              <a:rPr lang="en-US" dirty="0" smtClean="0">
                <a:solidFill>
                  <a:srgbClr val="660033"/>
                </a:solidFill>
                <a:latin typeface="Arial" pitchFamily="34" charset="0"/>
                <a:cs typeface="Arial" pitchFamily="34" charset="0"/>
              </a:rPr>
              <a:t>    and shall be open to inspection by any member.   </a:t>
            </a:r>
          </a:p>
          <a:p>
            <a:endParaRPr lang="en-US" sz="2000" dirty="0" smtClean="0">
              <a:solidFill>
                <a:srgbClr val="660033"/>
              </a:solidFill>
              <a:latin typeface="Arial" pitchFamily="34" charset="0"/>
              <a:cs typeface="Arial" pitchFamily="34" charset="0"/>
            </a:endParaRPr>
          </a:p>
          <a:p>
            <a:endParaRPr lang="en-US" dirty="0" smtClean="0">
              <a:solidFill>
                <a:srgbClr val="660033"/>
              </a:solidFill>
              <a:latin typeface="Arial" pitchFamily="34" charset="0"/>
              <a:cs typeface="Arial" pitchFamily="34" charset="0"/>
            </a:endParaRPr>
          </a:p>
          <a:p>
            <a:r>
              <a:rPr lang="en-US" dirty="0" smtClean="0">
                <a:solidFill>
                  <a:srgbClr val="660033"/>
                </a:solidFill>
                <a:latin typeface="Arial" pitchFamily="34" charset="0"/>
                <a:cs typeface="Arial" pitchFamily="34" charset="0"/>
              </a:rPr>
              <a:t>         </a:t>
            </a:r>
            <a:endParaRPr lang="en-US" dirty="0">
              <a:solidFill>
                <a:srgbClr val="660033"/>
              </a:solidFill>
              <a:latin typeface="Arial" pitchFamily="34" charset="0"/>
              <a:cs typeface="Arial" pitchFamily="34" charset="0"/>
            </a:endParaRPr>
          </a:p>
        </p:txBody>
      </p:sp>
    </p:spTree>
  </p:cSld>
  <p:clrMapOvr>
    <a:masterClrMapping/>
  </p:clrMapOvr>
  <p:transition>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143000"/>
          </a:xfrm>
        </p:spPr>
        <p:txBody>
          <a:bodyPr>
            <a:noAutofit/>
          </a:bodyPr>
          <a:lstStyle/>
          <a:p>
            <a:r>
              <a:rPr lang="en-US" sz="2800" b="1" dirty="0" smtClean="0"/>
              <a:t>Companies (Auditor’s Report) Order</a:t>
            </a:r>
            <a:br>
              <a:rPr lang="en-US" sz="2800" b="1" dirty="0" smtClean="0"/>
            </a:br>
            <a:r>
              <a:rPr lang="en-US" sz="1200" b="1" dirty="0" smtClean="0"/>
              <a:t>CARO 2015</a:t>
            </a:r>
            <a:endParaRPr lang="en-US" sz="2400" b="1" dirty="0"/>
          </a:p>
        </p:txBody>
      </p:sp>
      <p:sp>
        <p:nvSpPr>
          <p:cNvPr id="12" name="TextBox 11"/>
          <p:cNvSpPr txBox="1"/>
          <p:nvPr/>
        </p:nvSpPr>
        <p:spPr>
          <a:xfrm>
            <a:off x="381000" y="1973282"/>
            <a:ext cx="7543800" cy="3970318"/>
          </a:xfrm>
          <a:prstGeom prst="rect">
            <a:avLst/>
          </a:prstGeom>
          <a:noFill/>
        </p:spPr>
        <p:txBody>
          <a:bodyPr wrap="square" rtlCol="0">
            <a:spAutoFit/>
          </a:bodyPr>
          <a:lstStyle/>
          <a:p>
            <a:r>
              <a:rPr lang="en-US" dirty="0" smtClean="0">
                <a:solidFill>
                  <a:srgbClr val="660033"/>
                </a:solidFill>
                <a:latin typeface="Times New Roman" pitchFamily="18" charset="0"/>
                <a:cs typeface="Times New Roman" pitchFamily="18" charset="0"/>
              </a:rPr>
              <a:t>This order shall apply to every company including a foreign company as defined in clause (42) of section 2 of the Companies Act, 2013.</a:t>
            </a:r>
            <a:br>
              <a:rPr lang="en-US" dirty="0" smtClean="0">
                <a:solidFill>
                  <a:srgbClr val="660033"/>
                </a:solidFill>
                <a:latin typeface="Times New Roman" pitchFamily="18" charset="0"/>
                <a:cs typeface="Times New Roman" pitchFamily="18" charset="0"/>
              </a:rPr>
            </a:br>
            <a:r>
              <a:rPr lang="en-US" dirty="0" smtClean="0">
                <a:solidFill>
                  <a:srgbClr val="660033"/>
                </a:solidFill>
                <a:latin typeface="Times New Roman" pitchFamily="18" charset="0"/>
                <a:cs typeface="Times New Roman" pitchFamily="18" charset="0"/>
              </a:rPr>
              <a:t/>
            </a:r>
            <a:br>
              <a:rPr lang="en-US" dirty="0" smtClean="0">
                <a:solidFill>
                  <a:srgbClr val="660033"/>
                </a:solidFill>
                <a:latin typeface="Times New Roman" pitchFamily="18" charset="0"/>
                <a:cs typeface="Times New Roman" pitchFamily="18" charset="0"/>
              </a:rPr>
            </a:br>
            <a:r>
              <a:rPr lang="en-US" b="1" dirty="0" smtClean="0">
                <a:solidFill>
                  <a:srgbClr val="660033"/>
                </a:solidFill>
                <a:latin typeface="Times New Roman" pitchFamily="18" charset="0"/>
                <a:cs typeface="Times New Roman" pitchFamily="18" charset="0"/>
              </a:rPr>
              <a:t>Exceptions:</a:t>
            </a:r>
          </a:p>
          <a:p>
            <a:endParaRPr lang="en-US" dirty="0" smtClean="0">
              <a:solidFill>
                <a:srgbClr val="660033"/>
              </a:solidFill>
              <a:latin typeface="Times New Roman" pitchFamily="18" charset="0"/>
              <a:cs typeface="Times New Roman" pitchFamily="18" charset="0"/>
            </a:endParaRPr>
          </a:p>
          <a:p>
            <a:pPr>
              <a:buFont typeface="Wingdings" pitchFamily="2" charset="2"/>
              <a:buChar char="Ø"/>
            </a:pPr>
            <a:r>
              <a:rPr lang="en-US" dirty="0" smtClean="0">
                <a:solidFill>
                  <a:srgbClr val="660033"/>
                </a:solidFill>
                <a:latin typeface="Times New Roman" pitchFamily="18" charset="0"/>
                <a:cs typeface="Times New Roman" pitchFamily="18" charset="0"/>
              </a:rPr>
              <a:t> A banking company as defined in clause (c) of section 5 of the Banking Regulation Act, 1949.</a:t>
            </a:r>
          </a:p>
          <a:p>
            <a:pPr>
              <a:buFont typeface="Wingdings" pitchFamily="2" charset="2"/>
              <a:buChar char="Ø"/>
            </a:pPr>
            <a:r>
              <a:rPr lang="en-US" dirty="0" smtClean="0">
                <a:solidFill>
                  <a:srgbClr val="660033"/>
                </a:solidFill>
                <a:latin typeface="Times New Roman" pitchFamily="18" charset="0"/>
                <a:cs typeface="Times New Roman" pitchFamily="18" charset="0"/>
              </a:rPr>
              <a:t>An insurance company as defined under the Insurance Act ,1938.</a:t>
            </a:r>
          </a:p>
          <a:p>
            <a:pPr>
              <a:buFont typeface="Wingdings" pitchFamily="2" charset="2"/>
              <a:buChar char="Ø"/>
            </a:pPr>
            <a:r>
              <a:rPr lang="en-US" dirty="0" smtClean="0">
                <a:solidFill>
                  <a:srgbClr val="660033"/>
                </a:solidFill>
                <a:latin typeface="Times New Roman" pitchFamily="18" charset="0"/>
                <a:cs typeface="Times New Roman" pitchFamily="18" charset="0"/>
              </a:rPr>
              <a:t>A company licensed to operate under section 8 of the Companies   Act</a:t>
            </a:r>
          </a:p>
          <a:p>
            <a:pPr>
              <a:buFont typeface="Wingdings" pitchFamily="2" charset="2"/>
              <a:buChar char="Ø"/>
            </a:pPr>
            <a:r>
              <a:rPr lang="en-US" dirty="0" smtClean="0">
                <a:solidFill>
                  <a:srgbClr val="660033"/>
                </a:solidFill>
                <a:latin typeface="Times New Roman" pitchFamily="18" charset="0"/>
                <a:cs typeface="Times New Roman" pitchFamily="18" charset="0"/>
              </a:rPr>
              <a:t>An OPC as defined under clause(62) of section 2 of the Companies Act.</a:t>
            </a:r>
          </a:p>
          <a:p>
            <a:pPr>
              <a:buFont typeface="Wingdings" pitchFamily="2" charset="2"/>
              <a:buChar char="Ø"/>
            </a:pPr>
            <a:r>
              <a:rPr lang="en-US" dirty="0" smtClean="0">
                <a:solidFill>
                  <a:srgbClr val="660033"/>
                </a:solidFill>
                <a:latin typeface="Times New Roman" pitchFamily="18" charset="0"/>
                <a:cs typeface="Times New Roman" pitchFamily="18" charset="0"/>
              </a:rPr>
              <a:t>A Small Company as defined under clause (85) of section 2 of the Companies Act.</a:t>
            </a:r>
          </a:p>
          <a:p>
            <a:pPr>
              <a:buFont typeface="Wingdings" pitchFamily="2" charset="2"/>
              <a:buChar char="Ø"/>
            </a:pPr>
            <a:r>
              <a:rPr lang="en-US" dirty="0" smtClean="0">
                <a:solidFill>
                  <a:srgbClr val="660033"/>
                </a:solidFill>
                <a:latin typeface="Times New Roman" pitchFamily="18" charset="0"/>
                <a:cs typeface="Times New Roman" pitchFamily="18" charset="0"/>
              </a:rPr>
              <a:t>A private limited  company with paid up capital and reserve not more than rupees 50 Lakhs.</a:t>
            </a:r>
          </a:p>
        </p:txBody>
      </p:sp>
    </p:spTree>
  </p:cSld>
  <p:clrMapOvr>
    <a:masterClrMapping/>
  </p:clrMapOvr>
  <p:transition>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6781800" cy="609600"/>
          </a:xfrm>
        </p:spPr>
        <p:txBody>
          <a:bodyPr>
            <a:normAutofit/>
          </a:bodyPr>
          <a:lstStyle/>
          <a:p>
            <a:r>
              <a:rPr lang="en-US" sz="1800" b="1" dirty="0" smtClean="0"/>
              <a:t>Companies (Auditor’s Report) Order</a:t>
            </a:r>
            <a:br>
              <a:rPr lang="en-US" sz="1800" b="1" dirty="0" smtClean="0"/>
            </a:br>
            <a:r>
              <a:rPr lang="en-US" sz="1000" b="1" dirty="0" smtClean="0"/>
              <a:t>CARO 2015</a:t>
            </a:r>
            <a:endParaRPr lang="en-US" sz="1800" b="1" dirty="0"/>
          </a:p>
        </p:txBody>
      </p:sp>
      <p:sp>
        <p:nvSpPr>
          <p:cNvPr id="6" name="TextBox 5"/>
          <p:cNvSpPr txBox="1"/>
          <p:nvPr/>
        </p:nvSpPr>
        <p:spPr>
          <a:xfrm>
            <a:off x="76200" y="-152400"/>
            <a:ext cx="8305800" cy="8802410"/>
          </a:xfrm>
          <a:prstGeom prst="rect">
            <a:avLst/>
          </a:prstGeom>
          <a:noFill/>
        </p:spPr>
        <p:txBody>
          <a:bodyPr wrap="square" rtlCol="0">
            <a:spAutoFit/>
          </a:bodyPr>
          <a:lstStyle/>
          <a:p>
            <a:pPr marL="457200" indent="-457200"/>
            <a:endParaRPr lang="en-US" sz="2000" dirty="0" smtClean="0">
              <a:solidFill>
                <a:srgbClr val="002060"/>
              </a:solidFill>
              <a:latin typeface="Bodoni MT" pitchFamily="18" charset="0"/>
            </a:endParaRPr>
          </a:p>
          <a:p>
            <a:pPr marL="457200" indent="-457200">
              <a:buAutoNum type="arabicPeriod"/>
            </a:pPr>
            <a:endParaRPr lang="en-US" sz="2000" dirty="0" smtClean="0">
              <a:solidFill>
                <a:srgbClr val="002060"/>
              </a:solidFill>
              <a:latin typeface="Bodoni MT" pitchFamily="18" charset="0"/>
            </a:endParaRPr>
          </a:p>
          <a:p>
            <a:pPr marL="457200" indent="-457200"/>
            <a:r>
              <a:rPr lang="en-US" sz="2000" dirty="0" smtClean="0">
                <a:solidFill>
                  <a:srgbClr val="002060"/>
                </a:solidFill>
                <a:latin typeface="Bodoni MT" pitchFamily="18" charset="0"/>
              </a:rPr>
              <a:t>       </a:t>
            </a:r>
          </a:p>
          <a:p>
            <a:pPr marL="457200" indent="-457200"/>
            <a:endParaRPr lang="en-US" dirty="0" smtClean="0">
              <a:solidFill>
                <a:srgbClr val="660033"/>
              </a:solidFill>
              <a:latin typeface="Bodoni MT" pitchFamily="18" charset="0"/>
            </a:endParaRPr>
          </a:p>
          <a:p>
            <a:pPr marL="457200" indent="-457200">
              <a:buAutoNum type="arabicPeriod"/>
            </a:pPr>
            <a:r>
              <a:rPr lang="en-US" b="1" u="sng" dirty="0" smtClean="0">
                <a:solidFill>
                  <a:srgbClr val="660033"/>
                </a:solidFill>
                <a:latin typeface="Times New Roman" pitchFamily="18" charset="0"/>
                <a:cs typeface="Times New Roman" pitchFamily="18" charset="0"/>
              </a:rPr>
              <a:t>Maintenance of Records and Fixed Asset Verification</a:t>
            </a:r>
            <a:r>
              <a:rPr lang="en-US" b="1" dirty="0" smtClean="0">
                <a:solidFill>
                  <a:srgbClr val="660033"/>
                </a:solidFill>
                <a:latin typeface="Times New Roman" pitchFamily="18" charset="0"/>
                <a:cs typeface="Times New Roman" pitchFamily="18" charset="0"/>
              </a:rPr>
              <a:t> – </a:t>
            </a:r>
            <a:r>
              <a:rPr lang="en-US" dirty="0" smtClean="0">
                <a:solidFill>
                  <a:srgbClr val="660033"/>
                </a:solidFill>
                <a:latin typeface="Times New Roman" pitchFamily="18" charset="0"/>
                <a:cs typeface="Times New Roman" pitchFamily="18" charset="0"/>
              </a:rPr>
              <a:t>Whether these fixed assets have been physically verified by the management at reasonable intervals; whether any material discrepancies were noticed on such verification and if so, whether the same have been properly dealt with in the books of account.</a:t>
            </a:r>
          </a:p>
          <a:p>
            <a:pPr marL="457200" indent="-457200">
              <a:buAutoNum type="arabicPeriod"/>
            </a:pPr>
            <a:endParaRPr lang="en-US" b="1" u="sng" dirty="0" smtClean="0">
              <a:solidFill>
                <a:srgbClr val="660033"/>
              </a:solidFill>
              <a:latin typeface="Times New Roman" pitchFamily="18" charset="0"/>
              <a:cs typeface="Times New Roman" pitchFamily="18" charset="0"/>
            </a:endParaRPr>
          </a:p>
          <a:p>
            <a:pPr marL="457200" indent="-457200">
              <a:buAutoNum type="arabicPeriod"/>
            </a:pPr>
            <a:r>
              <a:rPr lang="en-US" b="1" u="sng" dirty="0" smtClean="0">
                <a:solidFill>
                  <a:srgbClr val="660033"/>
                </a:solidFill>
                <a:latin typeface="Times New Roman" pitchFamily="18" charset="0"/>
                <a:cs typeface="Times New Roman" pitchFamily="18" charset="0"/>
              </a:rPr>
              <a:t>Physical Verification and Proper Records of Inventory</a:t>
            </a:r>
            <a:r>
              <a:rPr lang="en-US" dirty="0" smtClean="0">
                <a:solidFill>
                  <a:srgbClr val="660033"/>
                </a:solidFill>
                <a:latin typeface="Times New Roman" pitchFamily="18" charset="0"/>
                <a:cs typeface="Times New Roman" pitchFamily="18" charset="0"/>
              </a:rPr>
              <a:t> – Are the procedures of physical verification of inventory followed by the management reasonable and adequate in relation to the size of the company and the nature of its business. If not, adequacies in such procedures should be reported.</a:t>
            </a:r>
          </a:p>
          <a:p>
            <a:pPr marL="457200" indent="-457200">
              <a:buAutoNum type="arabicPeriod"/>
            </a:pPr>
            <a:endParaRPr lang="en-US" dirty="0" smtClean="0">
              <a:solidFill>
                <a:srgbClr val="660033"/>
              </a:solidFill>
              <a:latin typeface="Times New Roman" pitchFamily="18" charset="0"/>
              <a:cs typeface="Times New Roman" pitchFamily="18" charset="0"/>
            </a:endParaRPr>
          </a:p>
          <a:p>
            <a:pPr marL="457200" indent="-457200">
              <a:buAutoNum type="arabicPeriod"/>
            </a:pPr>
            <a:r>
              <a:rPr lang="en-US" b="1" u="sng" dirty="0" smtClean="0">
                <a:solidFill>
                  <a:srgbClr val="660033"/>
                </a:solidFill>
                <a:latin typeface="Times New Roman" pitchFamily="18" charset="0"/>
                <a:cs typeface="Times New Roman" pitchFamily="18" charset="0"/>
              </a:rPr>
              <a:t>Granting of Any Loans</a:t>
            </a:r>
            <a:r>
              <a:rPr lang="en-US" dirty="0" smtClean="0">
                <a:solidFill>
                  <a:srgbClr val="660033"/>
                </a:solidFill>
                <a:latin typeface="Times New Roman" pitchFamily="18" charset="0"/>
                <a:cs typeface="Times New Roman" pitchFamily="18" charset="0"/>
              </a:rPr>
              <a:t> – Whether the company has granted any loans, secured or unsecured to companies, firms or other parties covered in the register maintained under section 289 of the Companies Act. </a:t>
            </a:r>
            <a:endParaRPr lang="en-US" b="1" u="sng" dirty="0" smtClean="0">
              <a:solidFill>
                <a:srgbClr val="660033"/>
              </a:solidFill>
              <a:latin typeface="Times New Roman" pitchFamily="18" charset="0"/>
              <a:cs typeface="Times New Roman" pitchFamily="18" charset="0"/>
            </a:endParaRPr>
          </a:p>
          <a:p>
            <a:pPr marL="457200" indent="-457200">
              <a:buAutoNum type="arabicPeriod"/>
            </a:pPr>
            <a:endParaRPr lang="en-US" sz="2400" dirty="0" smtClean="0">
              <a:solidFill>
                <a:srgbClr val="660033"/>
              </a:solidFill>
              <a:latin typeface="Times New Roman" pitchFamily="18" charset="0"/>
              <a:cs typeface="Times New Roman" pitchFamily="18" charset="0"/>
            </a:endParaRPr>
          </a:p>
          <a:p>
            <a:pPr marL="457200" indent="-457200">
              <a:buFontTx/>
              <a:buAutoNum type="arabicPeriod"/>
            </a:pPr>
            <a:r>
              <a:rPr lang="en-US" b="1" u="sng" dirty="0" smtClean="0">
                <a:solidFill>
                  <a:srgbClr val="660033"/>
                </a:solidFill>
                <a:latin typeface="Times New Roman" pitchFamily="18" charset="0"/>
                <a:cs typeface="Times New Roman" pitchFamily="18" charset="0"/>
              </a:rPr>
              <a:t>Adequate Internal Control System </a:t>
            </a:r>
            <a:r>
              <a:rPr lang="en-US" dirty="0" smtClean="0">
                <a:solidFill>
                  <a:srgbClr val="660033"/>
                </a:solidFill>
                <a:latin typeface="Times New Roman" pitchFamily="18" charset="0"/>
                <a:cs typeface="Times New Roman" pitchFamily="18" charset="0"/>
              </a:rPr>
              <a:t>– Is there any system commensurate with the size of the company and the nature of its business, for the purpose of inventory and fixed assets for the sale of goods and services. Whether there is a continuing failure to correct major weaknesses in internal control system.</a:t>
            </a:r>
          </a:p>
          <a:p>
            <a:pPr marL="457200" indent="-457200">
              <a:buAutoNum type="arabicPeriod"/>
            </a:pPr>
            <a:endParaRPr lang="en-US" dirty="0" smtClean="0">
              <a:solidFill>
                <a:srgbClr val="660033"/>
              </a:solidFill>
              <a:latin typeface="Times New Roman" pitchFamily="18" charset="0"/>
              <a:cs typeface="Times New Roman" pitchFamily="18" charset="0"/>
            </a:endParaRPr>
          </a:p>
          <a:p>
            <a:pPr marL="457200" indent="-457200">
              <a:buAutoNum type="arabicPeriod"/>
            </a:pPr>
            <a:endParaRPr lang="en-US" sz="2400" dirty="0" smtClean="0">
              <a:solidFill>
                <a:srgbClr val="002060"/>
              </a:solidFill>
              <a:latin typeface="Bodoni MT" pitchFamily="18" charset="0"/>
            </a:endParaRPr>
          </a:p>
          <a:p>
            <a:pPr marL="457200" indent="-457200">
              <a:buAutoNum type="arabicPeriod"/>
            </a:pPr>
            <a:endParaRPr lang="en-US" sz="2400" dirty="0" smtClean="0">
              <a:solidFill>
                <a:srgbClr val="002060"/>
              </a:solidFill>
              <a:latin typeface="Bodoni MT" pitchFamily="18" charset="0"/>
            </a:endParaRPr>
          </a:p>
          <a:p>
            <a:pPr marL="457200" indent="-457200">
              <a:buAutoNum type="arabicPeriod"/>
            </a:pPr>
            <a:endParaRPr lang="en-US" sz="2400" dirty="0" smtClean="0">
              <a:solidFill>
                <a:srgbClr val="002060"/>
              </a:solidFill>
              <a:latin typeface="Bodoni MT" pitchFamily="18" charset="0"/>
            </a:endParaRPr>
          </a:p>
          <a:p>
            <a:pPr marL="457200" indent="-457200">
              <a:buAutoNum type="arabicPeriod"/>
            </a:pPr>
            <a:endParaRPr lang="en-US" sz="2400" dirty="0" smtClean="0">
              <a:solidFill>
                <a:srgbClr val="002060"/>
              </a:solidFill>
              <a:latin typeface="Bodoni MT" pitchFamily="18" charset="0"/>
            </a:endParaRPr>
          </a:p>
          <a:p>
            <a:endParaRPr lang="en-US" sz="2400" dirty="0" smtClean="0">
              <a:solidFill>
                <a:srgbClr val="002060"/>
              </a:solidFill>
              <a:latin typeface="Bodoni MT" pitchFamily="18" charset="0"/>
            </a:endParaRPr>
          </a:p>
          <a:p>
            <a:endParaRPr lang="en-US" sz="2000" dirty="0">
              <a:solidFill>
                <a:srgbClr val="002060"/>
              </a:solidFill>
              <a:latin typeface="Bodoni MT" pitchFamily="18" charset="0"/>
            </a:endParaRPr>
          </a:p>
        </p:txBody>
      </p:sp>
    </p:spTree>
  </p:cSld>
  <p:clrMapOvr>
    <a:masterClrMapping/>
  </p:clrMapOvr>
  <p:transition>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662</TotalTime>
  <Words>1884</Words>
  <Application>Microsoft Office PowerPoint</Application>
  <PresentationFormat>On-screen Show (4:3)</PresentationFormat>
  <Paragraphs>245</Paragraphs>
  <Slides>20</Slides>
  <Notes>12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Solstice</vt:lpstr>
      <vt:lpstr>Subject: Audititing Topic: Auditor’s Report Course: B.com Part-I (H) Dr. Ishtiaque Ahmed    Dept. of Commerce     Purnea College, Purnia    Email:driahmedar@gmail.com </vt:lpstr>
      <vt:lpstr>Auditor’s Report</vt:lpstr>
      <vt:lpstr>Introduction</vt:lpstr>
      <vt:lpstr>Various Duties of a Company Auditor (in regard to reporting requirements as per companies Act, 2013)</vt:lpstr>
      <vt:lpstr>Various Duties of a Company Auditor (in regard to reporting requirements as per companies Act, 2013)</vt:lpstr>
      <vt:lpstr>Various Duties of a Company Auditor (in regard to reporting requirements as per companies Act, 2013)</vt:lpstr>
      <vt:lpstr>Various Duties of a Company Auditor (in regard to reporting requirements as per companies Act, 2013)</vt:lpstr>
      <vt:lpstr>Companies (Auditor’s Report) Order CARO 2015</vt:lpstr>
      <vt:lpstr>Companies (Auditor’s Report) Order CARO 2015</vt:lpstr>
      <vt:lpstr>Companies (Auditor’s Report) Order CARO 2015</vt:lpstr>
      <vt:lpstr>Companies (Auditor’s Report) Order CARO 2015</vt:lpstr>
      <vt:lpstr>Companies (Auditor’s Report) Order CARO 2015</vt:lpstr>
      <vt:lpstr>Companies (Auditor’s Report) Order CARO 2015</vt:lpstr>
      <vt:lpstr>Elements of Audit Report</vt:lpstr>
      <vt:lpstr>Elements of Audit Report </vt:lpstr>
      <vt:lpstr>Kinds of Audit Report</vt:lpstr>
      <vt:lpstr>Kinds Of Audit Report </vt:lpstr>
      <vt:lpstr>Kinds Of Audit Report </vt:lpstr>
      <vt:lpstr>Audit Report And Audit Certificate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Auditor’s Report</dc:title>
  <dc:creator>user</dc:creator>
  <cp:lastModifiedBy>User</cp:lastModifiedBy>
  <cp:revision>59</cp:revision>
  <dcterms:created xsi:type="dcterms:W3CDTF">2016-02-07T08:40:26Z</dcterms:created>
  <dcterms:modified xsi:type="dcterms:W3CDTF">2020-05-04T14:55:08Z</dcterms:modified>
</cp:coreProperties>
</file>