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107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22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2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86170" y="212403"/>
            <a:ext cx="8771660" cy="64331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04859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800" b="1" u="sng"/>
              <a:t> </a:t>
            </a:r>
            <a:r>
              <a:rPr lang="en-IN" altLang="en-US" sz="3800" b="1" u="sng"/>
              <a:t>ताना भगत</a:t>
            </a:r>
            <a:r>
              <a:rPr lang="en-US" altLang="en-US" sz="3800" b="1" u="sng"/>
              <a:t> आंदोलन -1914</a:t>
            </a:r>
            <a:endParaRPr lang="en-IN" sz="3800" b="1" u="sng"/>
          </a:p>
        </p:txBody>
      </p:sp>
      <p:sp>
        <p:nvSpPr>
          <p:cNvPr id="1048594" name="Content Placeholder 104859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altLang="en-US" sz="3000"/>
              <a:t>ताना भगत आंदोलन की शुरुआत वर्ष 1914 ई० में झारखंड</a:t>
            </a:r>
            <a:r>
              <a:rPr lang="en-US" altLang="en-US" sz="3000"/>
              <a:t> </a:t>
            </a:r>
            <a:r>
              <a:rPr lang="en-IN" altLang="en-US" sz="3000"/>
              <a:t>में हुई थी।</a:t>
            </a:r>
            <a:endParaRPr lang="en-IN" sz="3000"/>
          </a:p>
          <a:p>
            <a:r>
              <a:rPr lang="en-IN" altLang="en-US" sz="3000"/>
              <a:t>आंदोलन</a:t>
            </a:r>
            <a:r>
              <a:rPr lang="en-US" altLang="en-US" sz="3000"/>
              <a:t> लगान की ऊंची दर तथा चौकीदारी कर के विरुद्ध किया गया था</a:t>
            </a:r>
            <a:r>
              <a:rPr lang="en-IN" altLang="en-US" sz="3000"/>
              <a:t>।</a:t>
            </a:r>
            <a:endParaRPr lang="en-IN" sz="3000"/>
          </a:p>
          <a:p>
            <a:r>
              <a:rPr lang="en-IN" altLang="en-US" sz="3000"/>
              <a:t>इस आंदोलन</a:t>
            </a:r>
            <a:r>
              <a:rPr lang="en-US" altLang="en-US" sz="3000"/>
              <a:t> के प्रवर्तक </a:t>
            </a:r>
            <a:r>
              <a:rPr lang="en-US" altLang="en-US" sz="3000" b="1"/>
              <a:t>जतरा भगत </a:t>
            </a:r>
            <a:r>
              <a:rPr lang="en-US" altLang="en-US" sz="3000"/>
              <a:t>थे जि</a:t>
            </a:r>
            <a:r>
              <a:rPr lang="en-IN" altLang="en-US" sz="3000"/>
              <a:t>न्हें</a:t>
            </a:r>
            <a:r>
              <a:rPr lang="en-US" altLang="en-US" sz="3000"/>
              <a:t> कभी बिरसा मुंडा तो कभी केसर बाबा के समतुल्य होने की बात कही गई है</a:t>
            </a:r>
            <a:r>
              <a:rPr lang="en-IN" altLang="en-US" sz="3000"/>
              <a:t>।</a:t>
            </a:r>
            <a:endParaRPr lang="en-IN" sz="3000"/>
          </a:p>
          <a:p>
            <a:r>
              <a:rPr lang="en-IN" altLang="en-US" sz="3000"/>
              <a:t>इसके अतिरिक्त इस आंदोलन के अन्य नेताओं में बलराम भगत</a:t>
            </a:r>
            <a:r>
              <a:rPr lang="en-US" altLang="en-US" sz="3000"/>
              <a:t>,</a:t>
            </a:r>
            <a:r>
              <a:rPr lang="en-IN" altLang="en-US" sz="3000"/>
              <a:t>गुरु रक्षितणी भगत आदि के नाम प्रमुख थे।</a:t>
            </a:r>
            <a:endParaRPr lang="en-IN"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0485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sz="3200" b="1"/>
              <a:t>आंदोलन</a:t>
            </a:r>
            <a:r>
              <a:rPr lang="en-US" altLang="en-US" sz="3200" b="1"/>
              <a:t> की शुरुआत-</a:t>
            </a:r>
            <a:endParaRPr lang="en-IN" sz="3200" b="1"/>
          </a:p>
        </p:txBody>
      </p:sp>
      <p:sp>
        <p:nvSpPr>
          <p:cNvPr id="1048596" name="Content Placeholder 1048595"/>
          <p:cNvSpPr>
            <a:spLocks noGrp="1"/>
          </p:cNvSpPr>
          <p:nvPr>
            <p:ph idx="1"/>
          </p:nvPr>
        </p:nvSpPr>
        <p:spPr>
          <a:xfrm>
            <a:off x="628650" y="1532969"/>
            <a:ext cx="7886700" cy="4351338"/>
          </a:xfrm>
        </p:spPr>
        <p:txBody>
          <a:bodyPr/>
          <a:lstStyle/>
          <a:p>
            <a:r>
              <a:rPr lang="en-IN" altLang="en-US" sz="3100"/>
              <a:t>मुंडा</a:t>
            </a:r>
            <a:r>
              <a:rPr lang="en-US" altLang="en-US" sz="3100"/>
              <a:t> आंदोलन की समाप्ति के करीब 13 वर्ष बाद ताना भगत आंदोलन शुरू हुआ</a:t>
            </a:r>
            <a:r>
              <a:rPr lang="en-IN" altLang="en-US" sz="3100"/>
              <a:t>।</a:t>
            </a:r>
            <a:endParaRPr lang="en-IN" sz="3100"/>
          </a:p>
          <a:p>
            <a:r>
              <a:rPr lang="en-IN" altLang="en-US" sz="3100"/>
              <a:t>यह</a:t>
            </a:r>
            <a:r>
              <a:rPr lang="en-US" altLang="en-US" sz="3100"/>
              <a:t> ऐसा धार्मिक आंदोलन था जिसके राजनीतिक लक्ष्य थे</a:t>
            </a:r>
            <a:r>
              <a:rPr lang="en-IN" altLang="en-US" sz="3100"/>
              <a:t>।</a:t>
            </a:r>
            <a:r>
              <a:rPr lang="en-US" altLang="en-US" sz="3100"/>
              <a:t> यह आदिवासी जनता को संगठित करने के लिए </a:t>
            </a:r>
            <a:r>
              <a:rPr lang="en-IN" altLang="en-US" sz="3100"/>
              <a:t>एक नए</a:t>
            </a:r>
            <a:r>
              <a:rPr lang="en-US" altLang="en-US" sz="3100"/>
              <a:t> पंथ के निर्माण का आंदोलन था</a:t>
            </a:r>
            <a:r>
              <a:rPr lang="en-IN" altLang="en-US" sz="3100"/>
              <a:t>।</a:t>
            </a:r>
            <a:endParaRPr lang="en-IN" sz="3100"/>
          </a:p>
          <a:p>
            <a:r>
              <a:rPr lang="en-IN" altLang="en-US" sz="3100"/>
              <a:t>इस मायने में</a:t>
            </a:r>
            <a:r>
              <a:rPr lang="en-US" altLang="en-US" sz="3100"/>
              <a:t> यह बिरसा मुंडा आंदोलन का ही विस्तार था </a:t>
            </a:r>
            <a:r>
              <a:rPr lang="en-IN" altLang="en-US" sz="3100"/>
              <a:t>।</a:t>
            </a:r>
            <a:r>
              <a:rPr lang="en-US" altLang="en-US" sz="3100"/>
              <a:t>म</a:t>
            </a:r>
            <a:r>
              <a:rPr lang="en-IN" altLang="en-US" sz="3100"/>
              <a:t>ुक्ति</a:t>
            </a:r>
            <a:r>
              <a:rPr lang="en-US" altLang="en-US" sz="3100"/>
              <a:t>-संघर्ष के क्रम में बिरसा मुंडा ने जनजातीय पंथ की स्थापना के लिए सामुदायिक</a:t>
            </a:r>
            <a:r>
              <a:rPr lang="en-IN" altLang="en-US" sz="3100"/>
              <a:t>ता</a:t>
            </a:r>
            <a:r>
              <a:rPr lang="en-US" altLang="en-US" sz="3100"/>
              <a:t> </a:t>
            </a:r>
            <a:r>
              <a:rPr lang="en-IN" altLang="en-US" sz="3100"/>
              <a:t>के</a:t>
            </a:r>
            <a:r>
              <a:rPr lang="en-US" altLang="en-US" sz="3100"/>
              <a:t> आदर्श और मानदंड निर्धारित किए थे</a:t>
            </a:r>
            <a:r>
              <a:rPr lang="en-IN" altLang="en-US" sz="3100"/>
              <a:t>।</a:t>
            </a:r>
            <a:endParaRPr lang="en-IN" sz="3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04859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sz="3500" u="sng"/>
              <a:t>आदर्श</a:t>
            </a:r>
            <a:r>
              <a:rPr lang="en-US" altLang="en-US" sz="3500" u="sng"/>
              <a:t> तथा मानदंड</a:t>
            </a:r>
            <a:r>
              <a:rPr lang="en-US" altLang="en-US" sz="3500" u="none"/>
              <a:t>-</a:t>
            </a:r>
            <a:endParaRPr lang="en-IN" sz="3500" u="sng"/>
          </a:p>
        </p:txBody>
      </p:sp>
      <p:sp>
        <p:nvSpPr>
          <p:cNvPr id="1048598" name="Content Placeholder 104859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altLang="en-US" sz="3100"/>
              <a:t>ताना</a:t>
            </a:r>
            <a:r>
              <a:rPr lang="en-US" altLang="en-US" sz="3100"/>
              <a:t> भगत आंदोलन में उन आदर्शों और मानदंडों के आधार पर जनजातीय पं</a:t>
            </a:r>
            <a:r>
              <a:rPr lang="en-IN" altLang="en-US" sz="3100"/>
              <a:t>थ</a:t>
            </a:r>
            <a:r>
              <a:rPr lang="en-US" altLang="en-US" sz="3100"/>
              <a:t> </a:t>
            </a:r>
            <a:r>
              <a:rPr lang="en-IN" altLang="en-US" sz="3100"/>
              <a:t>को</a:t>
            </a:r>
            <a:r>
              <a:rPr lang="en-US" altLang="en-US" sz="3100"/>
              <a:t> सुनिश्चित आकार प्रदान किया गया जो बिरसा ने संघर्ष के दौरान शांति</a:t>
            </a:r>
            <a:r>
              <a:rPr lang="en-IN" altLang="en-US" sz="3100"/>
              <a:t>मय</a:t>
            </a:r>
            <a:r>
              <a:rPr lang="en-US" altLang="en-US" sz="3100"/>
              <a:t> </a:t>
            </a:r>
            <a:r>
              <a:rPr lang="en-IN" altLang="en-US" sz="3100"/>
              <a:t>और</a:t>
            </a:r>
            <a:r>
              <a:rPr lang="en-US" altLang="en-US" sz="3100"/>
              <a:t> </a:t>
            </a:r>
            <a:r>
              <a:rPr lang="en-IN" altLang="en-US" sz="3100"/>
              <a:t>अ</a:t>
            </a:r>
            <a:r>
              <a:rPr lang="en-US" altLang="en-US" sz="3100"/>
              <a:t>हिंसक तरीके विकसित करने के प्रयास किए</a:t>
            </a:r>
            <a:r>
              <a:rPr lang="en-IN" altLang="en-US" sz="3100"/>
              <a:t>।</a:t>
            </a:r>
            <a:endParaRPr lang="en-IN" sz="3100"/>
          </a:p>
          <a:p>
            <a:r>
              <a:rPr lang="en-IN" altLang="en-US" sz="3100"/>
              <a:t>ताना</a:t>
            </a:r>
            <a:r>
              <a:rPr lang="en-US" altLang="en-US" sz="3100"/>
              <a:t> भगत आंदोलन में अहिंसा को संघर्ष के अमोघ अस्त्र के रूप में स्वीकार किया गया</a:t>
            </a:r>
            <a:r>
              <a:rPr lang="en-IN" altLang="en-US" sz="3100"/>
              <a:t>।इस आंदोलन ने संगठन का ढांचा और मूल</a:t>
            </a:r>
            <a:r>
              <a:rPr lang="en-US" altLang="en-US" sz="3100"/>
              <a:t> </a:t>
            </a:r>
            <a:r>
              <a:rPr lang="en-IN" altLang="en-US" sz="3100"/>
              <a:t>रणनीति में क्षेत्रियता से मुक्त रहकर ऐसा आकार ग्रहण किया कि वह महात्मा गांधी के नेतृत्व में जारी स्वतंत्रता के </a:t>
            </a:r>
            <a:r>
              <a:rPr lang="en-US" altLang="en-US" sz="3100"/>
              <a:t>'</a:t>
            </a:r>
            <a:r>
              <a:rPr lang="en-IN" altLang="en-US" sz="3100"/>
              <a:t>भारतीय राष्ट्रीय आंदोलन</a:t>
            </a:r>
            <a:r>
              <a:rPr lang="en-US" altLang="en-US" sz="3100"/>
              <a:t>'</a:t>
            </a:r>
            <a:r>
              <a:rPr lang="en-IN" altLang="en-US" sz="3100"/>
              <a:t> का अविभाज्य अंग बन गया।</a:t>
            </a:r>
            <a:endParaRPr lang="en-IN" sz="3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04859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sz="3500" b="1" u="sng"/>
              <a:t>जतरा भगत</a:t>
            </a:r>
            <a:r>
              <a:rPr lang="en-US" altLang="en-US" sz="3500" b="1" u="sng"/>
              <a:t> का योगदान-</a:t>
            </a:r>
            <a:endParaRPr lang="en-IN" sz="3500" b="1" u="sng"/>
          </a:p>
        </p:txBody>
      </p:sp>
      <p:sp>
        <p:nvSpPr>
          <p:cNvPr id="1048600" name="Content Placeholder 1048599"/>
          <p:cNvSpPr>
            <a:spLocks noGrp="1"/>
          </p:cNvSpPr>
          <p:nvPr>
            <p:ph idx="1"/>
          </p:nvPr>
        </p:nvSpPr>
        <p:spPr>
          <a:xfrm>
            <a:off x="628650" y="1537379"/>
            <a:ext cx="7886700" cy="4885006"/>
          </a:xfrm>
        </p:spPr>
        <p:txBody>
          <a:bodyPr>
            <a:normAutofit/>
          </a:bodyPr>
          <a:lstStyle/>
          <a:p>
            <a:r>
              <a:rPr lang="en-IN" altLang="en-US"/>
              <a:t>जतरा भगत का जन्म वर्तमान गुमला जिले के बिशुनपुर प्रखंड के चिंगारी गांव में 1888 में हुआ था।</a:t>
            </a:r>
            <a:endParaRPr lang="en-IN"/>
          </a:p>
          <a:p>
            <a:r>
              <a:rPr lang="en-IN" altLang="en-US"/>
              <a:t>वे उरांव जनजाति के थे।</a:t>
            </a:r>
            <a:endParaRPr lang="en-IN"/>
          </a:p>
          <a:p>
            <a:r>
              <a:rPr lang="en-IN" altLang="en-US"/>
              <a:t>जतरा भगत</a:t>
            </a:r>
            <a:r>
              <a:rPr lang="en-US" altLang="en-US"/>
              <a:t> ने 1914 में आदिवासी समाज में पशु बलि, मांस भक्षण, जीव हत्या,</a:t>
            </a:r>
            <a:r>
              <a:rPr lang="en-IN" altLang="en-US"/>
              <a:t>शराब</a:t>
            </a:r>
            <a:r>
              <a:rPr lang="en-US" altLang="en-US"/>
              <a:t> सेवन आदि दुर्गुणों को छोड़कर सात्विक जीवन यापन करने का अभियान छेड़ा</a:t>
            </a:r>
            <a:r>
              <a:rPr lang="en-IN" altLang="en-US"/>
              <a:t>।</a:t>
            </a:r>
            <a:endParaRPr lang="en-IN"/>
          </a:p>
          <a:p>
            <a:r>
              <a:rPr lang="en-IN" altLang="en-US"/>
              <a:t>उन्होंने</a:t>
            </a:r>
            <a:r>
              <a:rPr lang="en-US" altLang="en-US"/>
              <a:t> भूत प्रेत जैसे अंधविश्वासों के खिलाफ सात्विक एवं निडर जीवन की नई शैली का सूत्रपात किया</a:t>
            </a:r>
            <a:r>
              <a:rPr lang="en-IN" altLang="en-US"/>
              <a:t>।</a:t>
            </a:r>
            <a:endParaRPr lang="en-IN"/>
          </a:p>
          <a:p>
            <a:r>
              <a:rPr lang="en-IN" altLang="en-US"/>
              <a:t>उस</a:t>
            </a:r>
            <a:r>
              <a:rPr lang="en-US" altLang="en-US"/>
              <a:t> शैली से शोषण और अन्याय के खिलाफ लड़ने की नई दृष्टि आदिवासी समाज में पनपने लगी</a:t>
            </a:r>
            <a:r>
              <a:rPr lang="en-IN" altLang="en-US"/>
              <a:t>।</a:t>
            </a:r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04860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sz="3000"/>
              <a:t>अब</a:t>
            </a:r>
            <a:r>
              <a:rPr lang="en-US" altLang="en-US" sz="3000"/>
              <a:t> आंदोलन का राजनीतिक लक्ष्य स्पष्ट होने लगा था</a:t>
            </a:r>
            <a:r>
              <a:rPr lang="en-IN" altLang="en-US" sz="3000"/>
              <a:t>।</a:t>
            </a:r>
            <a:endParaRPr lang="en-IN" sz="3000"/>
          </a:p>
        </p:txBody>
      </p:sp>
      <p:sp>
        <p:nvSpPr>
          <p:cNvPr id="1048602" name="Content Placeholder 1048601"/>
          <p:cNvSpPr>
            <a:spLocks noGrp="1"/>
          </p:cNvSpPr>
          <p:nvPr>
            <p:ph idx="1"/>
          </p:nvPr>
        </p:nvSpPr>
        <p:spPr>
          <a:xfrm>
            <a:off x="628650" y="1464107"/>
            <a:ext cx="7886700" cy="4351338"/>
          </a:xfrm>
        </p:spPr>
        <p:txBody>
          <a:bodyPr>
            <a:noAutofit/>
          </a:bodyPr>
          <a:lstStyle/>
          <a:p>
            <a:r>
              <a:rPr lang="en-IN" altLang="en-US" sz="2800"/>
              <a:t>सात्विक जीवन के लिए एक नए पंथ पर चलने वाले हजारों आदिवासी सामंतों</a:t>
            </a:r>
            <a:r>
              <a:rPr lang="en-US" altLang="en-US" sz="2800"/>
              <a:t>,</a:t>
            </a:r>
            <a:r>
              <a:rPr lang="en-IN" altLang="en-US" sz="2800"/>
              <a:t> साहूकारों और ब्रिटिश हुकूमत के खिलाफ संगठित </a:t>
            </a:r>
            <a:r>
              <a:rPr lang="en-US" altLang="en-US" sz="2800"/>
              <a:t>'</a:t>
            </a:r>
            <a:r>
              <a:rPr lang="en-IN" altLang="en-US" sz="2800"/>
              <a:t>अहिंसक सेना</a:t>
            </a:r>
            <a:r>
              <a:rPr lang="en-US" altLang="en-US" sz="2800"/>
              <a:t>'</a:t>
            </a:r>
            <a:r>
              <a:rPr lang="en-IN" altLang="en-US" sz="2800"/>
              <a:t> के सदस्य हो</a:t>
            </a:r>
            <a:r>
              <a:rPr lang="en-US" altLang="en-US" sz="2800"/>
              <a:t> </a:t>
            </a:r>
            <a:r>
              <a:rPr lang="en-IN" altLang="en-US" sz="2800"/>
              <a:t>गए।</a:t>
            </a:r>
            <a:endParaRPr lang="en-IN" sz="2800"/>
          </a:p>
          <a:p>
            <a:r>
              <a:rPr lang="en-IN" altLang="en-US" sz="2800" u="sng"/>
              <a:t>स्वदेशी</a:t>
            </a:r>
            <a:r>
              <a:rPr lang="en-US" altLang="en-US" sz="2800" u="sng"/>
              <a:t> आंदोलन से जुड़ा</a:t>
            </a:r>
            <a:r>
              <a:rPr lang="en-IN" altLang="en-US" sz="2800" u="sng"/>
              <a:t>व</a:t>
            </a:r>
            <a:endParaRPr lang="en-IN" sz="2800" u="sng"/>
          </a:p>
          <a:p>
            <a:r>
              <a:rPr lang="en-IN" altLang="en-US" sz="2800" u="none"/>
              <a:t>जतरा भगत के नेतृत्व में ऐलान हुआ कि </a:t>
            </a:r>
            <a:r>
              <a:rPr lang="en-US" altLang="en-US" sz="2800" u="none"/>
              <a:t>'</a:t>
            </a:r>
            <a:r>
              <a:rPr lang="en-IN" altLang="en-US" sz="2800" u="sng"/>
              <a:t>मालगुजारी नहीं देंगे</a:t>
            </a:r>
            <a:r>
              <a:rPr lang="en-US" altLang="en-US" sz="2800" u="sng"/>
              <a:t>,</a:t>
            </a:r>
            <a:r>
              <a:rPr lang="en-IN" altLang="en-US" sz="2800" u="sng"/>
              <a:t> बेगारी नहीं करेंगे और कर नहीं देंगे।</a:t>
            </a:r>
            <a:r>
              <a:rPr lang="en-US" altLang="en-US" sz="2800" u="sng"/>
              <a:t>'</a:t>
            </a:r>
            <a:endParaRPr lang="en-IN" sz="2800" u="sng"/>
          </a:p>
          <a:p>
            <a:r>
              <a:rPr lang="en-IN" altLang="en-US" sz="2800" u="none"/>
              <a:t>इसके साथ</a:t>
            </a:r>
            <a:r>
              <a:rPr lang="en-US" altLang="en-US" sz="2800" u="none"/>
              <a:t> ही </a:t>
            </a:r>
            <a:r>
              <a:rPr lang="en-IN" altLang="en-US" sz="2800" u="none"/>
              <a:t>जतरा भगत</a:t>
            </a:r>
            <a:r>
              <a:rPr lang="en-US" altLang="en-US" sz="2800" u="none"/>
              <a:t> का विद्रोह 'ताना भगत आंदोलन' </a:t>
            </a:r>
            <a:r>
              <a:rPr lang="en-IN" altLang="en-US" sz="2800" u="none"/>
              <a:t>के</a:t>
            </a:r>
            <a:r>
              <a:rPr lang="en-US" altLang="en-US" sz="2800" u="none"/>
              <a:t> रूप में सुर्खियों में आ गया</a:t>
            </a:r>
            <a:r>
              <a:rPr lang="en-IN" altLang="en-US" sz="2800" u="none"/>
              <a:t>।</a:t>
            </a:r>
            <a:endParaRPr lang="en-IN" sz="2800" u="none"/>
          </a:p>
          <a:p>
            <a:r>
              <a:rPr lang="en-IN" altLang="en-US" sz="2800" u="none"/>
              <a:t>आंदोलन</a:t>
            </a:r>
            <a:r>
              <a:rPr lang="en-US" altLang="en-US" sz="2800" u="none"/>
              <a:t> के मूल चरित्र और न</a:t>
            </a:r>
            <a:r>
              <a:rPr lang="en-IN" altLang="en-US" sz="2800" u="none"/>
              <a:t>ी</a:t>
            </a:r>
            <a:r>
              <a:rPr lang="en-US" altLang="en-US" sz="2800" u="none"/>
              <a:t>ति को समझने में असमर्थ अंग्रेज सरकार ने घबराकर जतरा भगत को 1914 में गिरफ्तार कर लिया</a:t>
            </a:r>
            <a:r>
              <a:rPr lang="en-IN" altLang="en-US" sz="2800" u="none"/>
              <a:t>।</a:t>
            </a:r>
            <a:endParaRPr lang="en-IN" sz="2800" u="non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04860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altLang="en-US" sz="3100"/>
              <a:t>उन्हें</a:t>
            </a:r>
            <a:r>
              <a:rPr lang="en-US" altLang="en-US" sz="3100"/>
              <a:t> डेढ़ साल की सजा दी गई</a:t>
            </a:r>
            <a:r>
              <a:rPr lang="en-IN" altLang="en-US" sz="3100"/>
              <a:t>।</a:t>
            </a:r>
            <a:r>
              <a:rPr lang="en-US" altLang="en-US" sz="3100"/>
              <a:t/>
            </a:r>
            <a:br>
              <a:rPr lang="en-US" altLang="en-US" sz="3100"/>
            </a:br>
            <a:r>
              <a:rPr lang="en-IN" altLang="en-US" sz="3100"/>
              <a:t>जेल से छूटने के बाद जतरा</a:t>
            </a:r>
            <a:r>
              <a:rPr lang="en-US" altLang="en-US" sz="3100"/>
              <a:t> </a:t>
            </a:r>
            <a:r>
              <a:rPr lang="en-IN" altLang="en-US" sz="3100"/>
              <a:t>भगत</a:t>
            </a:r>
            <a:r>
              <a:rPr lang="en-US" altLang="en-US" sz="3100"/>
              <a:t> </a:t>
            </a:r>
            <a:r>
              <a:rPr lang="en-IN" altLang="en-US" sz="3100"/>
              <a:t>का अचानक देहांत हो गया। </a:t>
            </a:r>
            <a:endParaRPr lang="en-IN" sz="3100"/>
          </a:p>
        </p:txBody>
      </p:sp>
      <p:sp>
        <p:nvSpPr>
          <p:cNvPr id="1048604" name="Content Placeholder 104860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altLang="en-US" sz="2800"/>
              <a:t>लेकिन ताना भगत आंदोलन अपने अहिंसक नीति के कारण</a:t>
            </a:r>
            <a:r>
              <a:rPr lang="en-US" altLang="en-US" sz="2800"/>
              <a:t> निरंतर विकसित होते हुए महात्मा गांधी के स्वदेशी आंदोलन से जुड़ गया</a:t>
            </a:r>
            <a:r>
              <a:rPr lang="en-IN" altLang="en-US" sz="2800"/>
              <a:t>।</a:t>
            </a:r>
            <a:endParaRPr lang="en-IN" sz="2800"/>
          </a:p>
          <a:p>
            <a:r>
              <a:rPr lang="en-US" altLang="en-US" sz="2800"/>
              <a:t>1922 में कांग्रेस के गया </a:t>
            </a:r>
            <a:r>
              <a:rPr lang="en-IN" altLang="en-US" sz="2800"/>
              <a:t>अधिवेशन</a:t>
            </a:r>
            <a:r>
              <a:rPr lang="en-US" altLang="en-US" sz="2800"/>
              <a:t> </a:t>
            </a:r>
            <a:r>
              <a:rPr lang="en-IN" altLang="en-US" sz="2800"/>
              <a:t>एवं</a:t>
            </a:r>
            <a:r>
              <a:rPr lang="en-US" altLang="en-US" sz="2800"/>
              <a:t> 1923 के नागपुर सत्याग्रह में बड़ी संख्या में ताना भगत शामिल हुए थे</a:t>
            </a:r>
            <a:r>
              <a:rPr lang="en-IN" altLang="en-US" sz="2800"/>
              <a:t>।</a:t>
            </a:r>
            <a:endParaRPr lang="en-IN" sz="2800"/>
          </a:p>
          <a:p>
            <a:r>
              <a:rPr lang="en-US" altLang="en-US" sz="2800"/>
              <a:t>1940 में कांग्रेस </a:t>
            </a:r>
            <a:r>
              <a:rPr lang="en-IN" altLang="en-US" sz="2800"/>
              <a:t>के रामगढ़</a:t>
            </a:r>
            <a:r>
              <a:rPr lang="en-US" altLang="en-US" sz="2800"/>
              <a:t> अधिवेशन </a:t>
            </a:r>
            <a:r>
              <a:rPr lang="en-IN" altLang="en-US" sz="2800"/>
              <a:t>में</a:t>
            </a:r>
            <a:r>
              <a:rPr lang="en-US" altLang="en-US" sz="2800"/>
              <a:t> </a:t>
            </a:r>
            <a:r>
              <a:rPr lang="en-IN" altLang="en-US" sz="2800"/>
              <a:t>ताना</a:t>
            </a:r>
            <a:r>
              <a:rPr lang="en-US" altLang="en-US" sz="2800"/>
              <a:t> भ</a:t>
            </a:r>
            <a:r>
              <a:rPr lang="en-IN" altLang="en-US" sz="2800"/>
              <a:t>गतों</a:t>
            </a:r>
            <a:r>
              <a:rPr lang="en-US" altLang="en-US" sz="2800"/>
              <a:t> ने महात्मा गांधी को ₹400 की थैली </a:t>
            </a:r>
            <a:r>
              <a:rPr lang="en-IN" altLang="en-US" sz="2800"/>
              <a:t>भेंट</a:t>
            </a:r>
            <a:r>
              <a:rPr lang="en-US" altLang="en-US" sz="2800"/>
              <a:t> दी थी</a:t>
            </a:r>
            <a:r>
              <a:rPr lang="en-IN" altLang="en-US" sz="2800"/>
              <a:t>।</a:t>
            </a:r>
            <a:endParaRPr lang="en-IN" sz="2800"/>
          </a:p>
          <a:p>
            <a:r>
              <a:rPr lang="en-IN" altLang="en-US" sz="2800"/>
              <a:t>महात्मा</a:t>
            </a:r>
            <a:r>
              <a:rPr lang="en-US" altLang="en-US" sz="2800"/>
              <a:t> गांधी ने ताना भ</a:t>
            </a:r>
            <a:r>
              <a:rPr lang="en-IN" altLang="en-US" sz="2800"/>
              <a:t>गतों</a:t>
            </a:r>
            <a:r>
              <a:rPr lang="en-US" altLang="en-US" sz="2800"/>
              <a:t> को अपना सच्चा अनुया</a:t>
            </a:r>
            <a:r>
              <a:rPr lang="en-IN" altLang="en-US" sz="2800"/>
              <a:t>यी</a:t>
            </a:r>
            <a:r>
              <a:rPr lang="en-US" altLang="en-US" sz="2800"/>
              <a:t> बताया था</a:t>
            </a:r>
            <a:r>
              <a:rPr lang="en-IN" altLang="en-US" sz="2800"/>
              <a:t>।</a:t>
            </a:r>
            <a:endParaRPr lang="en-IN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04860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sz="4000"/>
              <a:t>ताना</a:t>
            </a:r>
            <a:r>
              <a:rPr lang="en-US" altLang="en-US" sz="4000"/>
              <a:t> भ</a:t>
            </a:r>
            <a:r>
              <a:rPr lang="en-IN" altLang="en-US" sz="4000"/>
              <a:t>गतों</a:t>
            </a:r>
            <a:r>
              <a:rPr lang="en-US" altLang="en-US" sz="4000"/>
              <a:t> की शाखाएं</a:t>
            </a:r>
            <a:endParaRPr lang="en-IN" sz="4000"/>
          </a:p>
        </p:txBody>
      </p:sp>
      <p:sp>
        <p:nvSpPr>
          <p:cNvPr id="1048606" name="Content Placeholder 104860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altLang="en-US"/>
              <a:t>कालांतर में रीति-रिवाजों में भिन्नता के कारण ताना</a:t>
            </a:r>
            <a:r>
              <a:rPr lang="en-US" altLang="en-US"/>
              <a:t> भगतों</a:t>
            </a:r>
            <a:r>
              <a:rPr lang="en-IN" altLang="en-US"/>
              <a:t> की कई शाखाएं पनप गईं।</a:t>
            </a:r>
            <a:endParaRPr lang="en-IN"/>
          </a:p>
          <a:p>
            <a:r>
              <a:rPr lang="en-IN" altLang="en-US"/>
              <a:t>उनके</a:t>
            </a:r>
            <a:r>
              <a:rPr lang="en-US" altLang="en-US"/>
              <a:t> प्रमुख </a:t>
            </a:r>
            <a:r>
              <a:rPr lang="en-IN" altLang="en-US"/>
              <a:t>शाखा</a:t>
            </a:r>
            <a:r>
              <a:rPr lang="en-US" altLang="en-US"/>
              <a:t> को '</a:t>
            </a:r>
            <a:r>
              <a:rPr lang="en-IN" altLang="en-US"/>
              <a:t>सा</a:t>
            </a:r>
            <a:r>
              <a:rPr lang="en-US" altLang="en-US"/>
              <a:t>दा भगत' </a:t>
            </a:r>
            <a:r>
              <a:rPr lang="en-IN" altLang="en-US"/>
              <a:t>कहा</a:t>
            </a:r>
            <a:r>
              <a:rPr lang="en-US" altLang="en-US"/>
              <a:t> जाता है</a:t>
            </a:r>
            <a:r>
              <a:rPr lang="en-IN" altLang="en-US"/>
              <a:t>।</a:t>
            </a:r>
            <a:endParaRPr lang="en-IN"/>
          </a:p>
          <a:p>
            <a:r>
              <a:rPr lang="en-IN" altLang="en-US"/>
              <a:t>इसके अतिरिक्त </a:t>
            </a:r>
            <a:r>
              <a:rPr lang="en-US" altLang="en-US"/>
              <a:t>'</a:t>
            </a:r>
            <a:r>
              <a:rPr lang="en-IN" altLang="en-US"/>
              <a:t>बाछीदान भगत</a:t>
            </a:r>
            <a:r>
              <a:rPr lang="en-US" altLang="en-US"/>
              <a:t>', '</a:t>
            </a:r>
            <a:r>
              <a:rPr lang="en-IN" altLang="en-US"/>
              <a:t>करमा भगत</a:t>
            </a:r>
            <a:r>
              <a:rPr lang="en-US" altLang="en-US"/>
              <a:t>',</a:t>
            </a:r>
            <a:r>
              <a:rPr lang="en-IN" altLang="en-US"/>
              <a:t> </a:t>
            </a:r>
            <a:r>
              <a:rPr lang="en-US" altLang="en-US"/>
              <a:t>'</a:t>
            </a:r>
            <a:r>
              <a:rPr lang="en-IN" altLang="en-US"/>
              <a:t>लोदरी भगत</a:t>
            </a:r>
            <a:r>
              <a:rPr lang="en-US" altLang="en-US"/>
              <a:t>' ,'</a:t>
            </a:r>
            <a:r>
              <a:rPr lang="en-IN" altLang="en-US"/>
              <a:t>नवा भगत</a:t>
            </a:r>
            <a:r>
              <a:rPr lang="en-US" altLang="en-US"/>
              <a:t>' ,'</a:t>
            </a:r>
            <a:r>
              <a:rPr lang="en-IN" altLang="en-US"/>
              <a:t>नारायण भगत</a:t>
            </a:r>
            <a:r>
              <a:rPr lang="en-US" altLang="en-US"/>
              <a:t>',</a:t>
            </a:r>
            <a:r>
              <a:rPr lang="en-IN" altLang="en-US"/>
              <a:t> </a:t>
            </a:r>
            <a:r>
              <a:rPr lang="en-US" altLang="en-US"/>
              <a:t>'</a:t>
            </a:r>
            <a:r>
              <a:rPr lang="en-IN" altLang="en-US"/>
              <a:t>गौरक्षणी भगत</a:t>
            </a:r>
            <a:r>
              <a:rPr lang="en-US" altLang="en-US"/>
              <a:t>'</a:t>
            </a:r>
            <a:r>
              <a:rPr lang="en-IN" altLang="en-US"/>
              <a:t> आदि कई शाखाएं हैं।</a:t>
            </a:r>
            <a:endParaRPr lang="en-IN"/>
          </a:p>
          <a:p>
            <a:r>
              <a:rPr lang="en-IN" altLang="en-US"/>
              <a:t>अधिनियम</a:t>
            </a:r>
            <a:r>
              <a:rPr lang="en-US" altLang="en-US"/>
              <a:t> का निर्माण</a:t>
            </a:r>
            <a:endParaRPr lang="en-IN"/>
          </a:p>
          <a:p>
            <a:r>
              <a:rPr lang="en-US" altLang="en-US"/>
              <a:t>1948 में </a:t>
            </a:r>
            <a:r>
              <a:rPr lang="en-IN" altLang="en-US"/>
              <a:t>स्वतंत्र</a:t>
            </a:r>
            <a:r>
              <a:rPr lang="en-US" altLang="en-US"/>
              <a:t> </a:t>
            </a:r>
            <a:r>
              <a:rPr lang="en-IN" altLang="en-US"/>
              <a:t>भारत</a:t>
            </a:r>
            <a:r>
              <a:rPr lang="en-US" altLang="en-US"/>
              <a:t> क</a:t>
            </a:r>
            <a:r>
              <a:rPr lang="en-IN" altLang="en-US"/>
              <a:t>ी</a:t>
            </a:r>
            <a:r>
              <a:rPr lang="en-US" altLang="en-US"/>
              <a:t> सरकार ने 'ताना भगत र</a:t>
            </a:r>
            <a:r>
              <a:rPr lang="en-IN" altLang="en-US"/>
              <a:t>ै</a:t>
            </a:r>
            <a:r>
              <a:rPr lang="en-US" altLang="en-US"/>
              <a:t>यत एग्रीकल्चरल लैंड रेस्टोरेशन एक्ट' </a:t>
            </a:r>
            <a:r>
              <a:rPr lang="en-IN" altLang="en-US"/>
              <a:t>पारित</a:t>
            </a:r>
            <a:r>
              <a:rPr lang="en-US" altLang="en-US"/>
              <a:t> किया</a:t>
            </a:r>
            <a:r>
              <a:rPr lang="en-IN" altLang="en-US"/>
              <a:t>।</a:t>
            </a:r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04860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altLang="en-US" sz="3100"/>
              <a:t>यह</a:t>
            </a:r>
            <a:r>
              <a:rPr lang="en-US" altLang="en-US" sz="3100"/>
              <a:t> अधिनियम अपने आप में ब्रिटिश हुकूमत के खिलाफ </a:t>
            </a:r>
            <a:r>
              <a:rPr lang="en-IN" altLang="en-US" sz="3100"/>
              <a:t>ता</a:t>
            </a:r>
            <a:r>
              <a:rPr lang="en-US" altLang="en-US" sz="3100"/>
              <a:t>ना भ</a:t>
            </a:r>
            <a:r>
              <a:rPr lang="en-IN" altLang="en-US" sz="3100"/>
              <a:t>गतों</a:t>
            </a:r>
            <a:r>
              <a:rPr lang="en-US" altLang="en-US" sz="3100"/>
              <a:t> के आंदोलन की व्यापकता और उनकी कुर्बानी का आईना था</a:t>
            </a:r>
            <a:r>
              <a:rPr lang="en-IN" altLang="en-US" sz="3100"/>
              <a:t>।</a:t>
            </a:r>
            <a:endParaRPr lang="en-IN" sz="3100"/>
          </a:p>
        </p:txBody>
      </p:sp>
      <p:sp>
        <p:nvSpPr>
          <p:cNvPr id="1048608" name="Content Placeholder 104860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altLang="en-US" sz="3200"/>
              <a:t>इस</a:t>
            </a:r>
            <a:r>
              <a:rPr lang="en-US" altLang="en-US" sz="3200"/>
              <a:t> अधिनियम में 1913 से 1942 तक की अवधि में अंग्रेज सरकार द्वारा ताना भगत</a:t>
            </a:r>
            <a:r>
              <a:rPr lang="en-IN" altLang="en-US" sz="3200"/>
              <a:t>ों</a:t>
            </a:r>
            <a:r>
              <a:rPr lang="en-US" altLang="en-US" sz="3200"/>
              <a:t> </a:t>
            </a:r>
            <a:r>
              <a:rPr lang="en-IN" altLang="en-US" sz="3200"/>
              <a:t>की</a:t>
            </a:r>
            <a:r>
              <a:rPr lang="en-US" altLang="en-US" sz="3200"/>
              <a:t> नीलाम की गई जमीन को वापस दिलाने का प्रावधान किया गया था</a:t>
            </a:r>
            <a:r>
              <a:rPr lang="en-IN" altLang="en-US" sz="3200"/>
              <a:t>।</a:t>
            </a:r>
            <a:endParaRPr lang="en-IN" sz="3200"/>
          </a:p>
          <a:p>
            <a:endParaRPr lang="en-IN" sz="3200"/>
          </a:p>
          <a:p>
            <a:endParaRPr lang="en-IN" sz="3200"/>
          </a:p>
          <a:p>
            <a:pPr algn="ctr"/>
            <a:r>
              <a:rPr lang="en-IN" altLang="en-US" sz="6000">
                <a:solidFill>
                  <a:srgbClr val="800000"/>
                </a:solidFill>
              </a:rPr>
              <a:t>धन्यवाद</a:t>
            </a:r>
            <a:r>
              <a:rPr lang="en-US" altLang="en-US" sz="6000">
                <a:solidFill>
                  <a:srgbClr val="800000"/>
                </a:solidFill>
              </a:rPr>
              <a:t>.....</a:t>
            </a:r>
            <a:endParaRPr lang="en-IN" sz="600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 ताना भगत आंदोलन -1914</vt:lpstr>
      <vt:lpstr>आंदोलन की शुरुआत-</vt:lpstr>
      <vt:lpstr>आदर्श तथा मानदंड-</vt:lpstr>
      <vt:lpstr>जतरा भगत का योगदान-</vt:lpstr>
      <vt:lpstr>अब आंदोलन का राजनीतिक लक्ष्य स्पष्ट होने लगा था।</vt:lpstr>
      <vt:lpstr>उन्हें डेढ़ साल की सजा दी गई। जेल से छूटने के बाद जतरा भगत का अचानक देहांत हो गया। </vt:lpstr>
      <vt:lpstr>ताना भगतों की शाखाएं</vt:lpstr>
      <vt:lpstr>यह अधिनियम अपने आप में ब्रिटिश हुकूमत के खिलाफ ताना भगतों के आंदोलन की व्यापकता और उनकी कुर्बानी का आईना था।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Redmi Note 4</dc:creator>
  <cp:lastModifiedBy>User</cp:lastModifiedBy>
  <cp:revision>1</cp:revision>
  <dcterms:created xsi:type="dcterms:W3CDTF">2015-05-11T11:30:45Z</dcterms:created>
  <dcterms:modified xsi:type="dcterms:W3CDTF">2020-04-22T11:37:12Z</dcterms:modified>
</cp:coreProperties>
</file>